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6"/>
  </p:notesMasterIdLst>
  <p:handoutMasterIdLst>
    <p:handoutMasterId r:id="rId27"/>
  </p:handoutMasterIdLst>
  <p:sldIdLst>
    <p:sldId id="256" r:id="rId4"/>
    <p:sldId id="279" r:id="rId5"/>
    <p:sldId id="257" r:id="rId6"/>
    <p:sldId id="272" r:id="rId7"/>
    <p:sldId id="273" r:id="rId8"/>
    <p:sldId id="278" r:id="rId9"/>
    <p:sldId id="274" r:id="rId10"/>
    <p:sldId id="277" r:id="rId11"/>
    <p:sldId id="275" r:id="rId12"/>
    <p:sldId id="282" r:id="rId13"/>
    <p:sldId id="276" r:id="rId14"/>
    <p:sldId id="289" r:id="rId15"/>
    <p:sldId id="281" r:id="rId16"/>
    <p:sldId id="284" r:id="rId17"/>
    <p:sldId id="285" r:id="rId18"/>
    <p:sldId id="286" r:id="rId19"/>
    <p:sldId id="288" r:id="rId20"/>
    <p:sldId id="290" r:id="rId21"/>
    <p:sldId id="292" r:id="rId22"/>
    <p:sldId id="294" r:id="rId23"/>
    <p:sldId id="293" r:id="rId24"/>
    <p:sldId id="295" r:id="rId25"/>
  </p:sldIdLst>
  <p:sldSz cx="12192000"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1E2"/>
    <a:srgbClr val="E5DFE3"/>
    <a:srgbClr val="BB97AF"/>
    <a:srgbClr val="800080"/>
    <a:srgbClr val="CC3399"/>
    <a:srgbClr val="B40080"/>
    <a:srgbClr val="A5739A"/>
    <a:srgbClr val="A78BA0"/>
    <a:srgbClr val="B49EAD"/>
    <a:srgbClr val="A65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6" autoAdjust="0"/>
  </p:normalViewPr>
  <p:slideViewPr>
    <p:cSldViewPr>
      <p:cViewPr varScale="1">
        <p:scale>
          <a:sx n="97" d="100"/>
          <a:sy n="97" d="100"/>
        </p:scale>
        <p:origin x="58" y="72"/>
      </p:cViewPr>
      <p:guideLst/>
    </p:cSldViewPr>
  </p:slideViewPr>
  <p:notesTextViewPr>
    <p:cViewPr>
      <p:scale>
        <a:sx n="3" d="2"/>
        <a:sy n="3" d="2"/>
      </p:scale>
      <p:origin x="0" y="0"/>
    </p:cViewPr>
  </p:notesTextViewPr>
  <p:notesViewPr>
    <p:cSldViewPr showGuides="1">
      <p:cViewPr varScale="1">
        <p:scale>
          <a:sx n="87" d="100"/>
          <a:sy n="87" d="100"/>
        </p:scale>
        <p:origin x="28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dirty="0"/>
          </a:p>
        </p:txBody>
      </p:sp>
      <p:sp>
        <p:nvSpPr>
          <p:cNvPr id="3" name="Označba mesta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4A3152D-FF82-4943-8131-C8DD10003295}" type="datetime1">
              <a:rPr lang="sl-SI" smtClean="0"/>
              <a:t>12. 07. 2024</a:t>
            </a:fld>
            <a:endParaRPr lang="sl-SI" dirty="0"/>
          </a:p>
        </p:txBody>
      </p:sp>
      <p:sp>
        <p:nvSpPr>
          <p:cNvPr id="4" name="Označba mesta za nogo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dirty="0"/>
          </a:p>
        </p:txBody>
      </p:sp>
      <p:sp>
        <p:nvSpPr>
          <p:cNvPr id="5" name="Označba mesta za številko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B3C20D7-F8F1-4196-9585-26F31AFC85C9}" type="slidenum">
              <a:rPr lang="sl-SI" smtClean="0"/>
              <a:t>‹#›</a:t>
            </a:fld>
            <a:endParaRPr lang="sl-SI" dirty="0"/>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dirty="0"/>
          </a:p>
        </p:txBody>
      </p:sp>
      <p:sp>
        <p:nvSpPr>
          <p:cNvPr id="3" name="Označba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BA8E810-3C76-454F-A482-43F47D38A06F}" type="datetime1">
              <a:rPr lang="sl-SI" smtClean="0"/>
              <a:t>12. 07. 2024</a:t>
            </a:fld>
            <a:endParaRPr lang="sl-SI"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dirty="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SI" dirty="0"/>
              <a:t>Uredite sloge besedila matrice</a:t>
            </a:r>
          </a:p>
          <a:p>
            <a:pPr lvl="1" rtl="0"/>
            <a:r>
              <a:rPr lang="sl-SI" dirty="0"/>
              <a:t>Druga raven</a:t>
            </a:r>
          </a:p>
          <a:p>
            <a:pPr lvl="2" rtl="0"/>
            <a:r>
              <a:rPr lang="sl-SI" dirty="0"/>
              <a:t>Tretja raven</a:t>
            </a:r>
          </a:p>
          <a:p>
            <a:pPr lvl="3" rtl="0"/>
            <a:r>
              <a:rPr lang="sl-SI" dirty="0"/>
              <a:t>Četrta raven</a:t>
            </a:r>
          </a:p>
          <a:p>
            <a:pPr lvl="4" rtl="0"/>
            <a:r>
              <a:rPr lang="sl-SI" dirty="0"/>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AEC444-603B-4F09-9A06-5917518DD901}" type="slidenum">
              <a:rPr lang="sl-SI" smtClean="0"/>
              <a:t>‹#›</a:t>
            </a:fld>
            <a:endParaRPr lang="sl-SI" dirty="0"/>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rtlCol="0"/>
          <a:lstStyle/>
          <a:p>
            <a:pPr rtl="0"/>
            <a:endParaRPr lang="sl-SI" noProof="0" dirty="0"/>
          </a:p>
        </p:txBody>
      </p:sp>
      <p:sp>
        <p:nvSpPr>
          <p:cNvPr id="4" name="Označba mesta številke diapozitiva 3"/>
          <p:cNvSpPr>
            <a:spLocks noGrp="1"/>
          </p:cNvSpPr>
          <p:nvPr>
            <p:ph type="sldNum" sz="quarter" idx="10"/>
          </p:nvPr>
        </p:nvSpPr>
        <p:spPr/>
        <p:txBody>
          <a:bodyPr rtlCol="0"/>
          <a:lstStyle/>
          <a:p>
            <a:pPr rtl="0"/>
            <a:fld id="{8DAEC444-603B-4F09-9A06-5917518DD901}" type="slidenum">
              <a:rPr lang="sl-SI" smtClean="0"/>
              <a:t>1</a:t>
            </a:fld>
            <a:endParaRPr lang="sl-SI" dirty="0"/>
          </a:p>
        </p:txBody>
      </p:sp>
    </p:spTree>
    <p:extLst>
      <p:ext uri="{BB962C8B-B14F-4D97-AF65-F5344CB8AC3E}">
        <p14:creationId xmlns:p14="http://schemas.microsoft.com/office/powerpoint/2010/main" val="403915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1FD83-037B-1463-932B-FB11D60416BA}"/>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5B4AF766-96EF-639B-A9D0-2FBC27AF325E}"/>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B03B2790-8BB1-85E7-C3B8-2AAE634BE6DB}"/>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0D1DE9F5-F640-A372-1B1C-743796714751}"/>
              </a:ext>
            </a:extLst>
          </p:cNvPr>
          <p:cNvSpPr>
            <a:spLocks noGrp="1"/>
          </p:cNvSpPr>
          <p:nvPr>
            <p:ph type="sldNum" sz="quarter" idx="10"/>
          </p:nvPr>
        </p:nvSpPr>
        <p:spPr/>
        <p:txBody>
          <a:bodyPr/>
          <a:lstStyle/>
          <a:p>
            <a:pPr rtl="0"/>
            <a:fld id="{8DAEC444-603B-4F09-9A06-5917518DD901}" type="slidenum">
              <a:rPr lang="sl-SI" smtClean="0"/>
              <a:t>10</a:t>
            </a:fld>
            <a:endParaRPr lang="sl-SI" dirty="0"/>
          </a:p>
        </p:txBody>
      </p:sp>
    </p:spTree>
    <p:extLst>
      <p:ext uri="{BB962C8B-B14F-4D97-AF65-F5344CB8AC3E}">
        <p14:creationId xmlns:p14="http://schemas.microsoft.com/office/powerpoint/2010/main" val="3361111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82B01-83E6-3E9D-A45F-D7D820BDEE93}"/>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0642A00B-0D05-6EF9-9129-71F670C776CF}"/>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BA24E7BE-E1F8-1856-43C8-3304A1DEC66F}"/>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D9808B5F-3F6D-8B21-DB56-A42FAD2AC9C0}"/>
              </a:ext>
            </a:extLst>
          </p:cNvPr>
          <p:cNvSpPr>
            <a:spLocks noGrp="1"/>
          </p:cNvSpPr>
          <p:nvPr>
            <p:ph type="sldNum" sz="quarter" idx="10"/>
          </p:nvPr>
        </p:nvSpPr>
        <p:spPr/>
        <p:txBody>
          <a:bodyPr/>
          <a:lstStyle/>
          <a:p>
            <a:pPr rtl="0"/>
            <a:fld id="{8DAEC444-603B-4F09-9A06-5917518DD901}" type="slidenum">
              <a:rPr lang="sl-SI" smtClean="0"/>
              <a:t>11</a:t>
            </a:fld>
            <a:endParaRPr lang="sl-SI" dirty="0"/>
          </a:p>
        </p:txBody>
      </p:sp>
    </p:spTree>
    <p:extLst>
      <p:ext uri="{BB962C8B-B14F-4D97-AF65-F5344CB8AC3E}">
        <p14:creationId xmlns:p14="http://schemas.microsoft.com/office/powerpoint/2010/main" val="795628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1508A-A568-6065-A9EC-983339DCB614}"/>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7E228F35-FABE-0D39-4EFD-DE52E815F3BA}"/>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6AB2356-79B8-7EBB-4D5B-8B6205F69A17}"/>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1E7EE999-540D-C521-9B58-45AA0B4F6A56}"/>
              </a:ext>
            </a:extLst>
          </p:cNvPr>
          <p:cNvSpPr>
            <a:spLocks noGrp="1"/>
          </p:cNvSpPr>
          <p:nvPr>
            <p:ph type="sldNum" sz="quarter" idx="10"/>
          </p:nvPr>
        </p:nvSpPr>
        <p:spPr/>
        <p:txBody>
          <a:bodyPr/>
          <a:lstStyle/>
          <a:p>
            <a:pPr rtl="0"/>
            <a:fld id="{8DAEC444-603B-4F09-9A06-5917518DD901}" type="slidenum">
              <a:rPr lang="sl-SI" smtClean="0"/>
              <a:t>12</a:t>
            </a:fld>
            <a:endParaRPr lang="sl-SI" dirty="0"/>
          </a:p>
        </p:txBody>
      </p:sp>
    </p:spTree>
    <p:extLst>
      <p:ext uri="{BB962C8B-B14F-4D97-AF65-F5344CB8AC3E}">
        <p14:creationId xmlns:p14="http://schemas.microsoft.com/office/powerpoint/2010/main" val="366061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830F5-A8EF-E7DE-3BE3-27AD72252BBF}"/>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F313475B-E32D-D00B-D399-98218C889363}"/>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8F01A1A6-72B1-1E66-FE25-BBFD15AA6696}"/>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FC2BE141-28A0-4062-87CD-67C9ADFDE21A}"/>
              </a:ext>
            </a:extLst>
          </p:cNvPr>
          <p:cNvSpPr>
            <a:spLocks noGrp="1"/>
          </p:cNvSpPr>
          <p:nvPr>
            <p:ph type="sldNum" sz="quarter" idx="10"/>
          </p:nvPr>
        </p:nvSpPr>
        <p:spPr/>
        <p:txBody>
          <a:bodyPr/>
          <a:lstStyle/>
          <a:p>
            <a:pPr rtl="0"/>
            <a:fld id="{8DAEC444-603B-4F09-9A06-5917518DD901}" type="slidenum">
              <a:rPr lang="sl-SI" smtClean="0"/>
              <a:t>13</a:t>
            </a:fld>
            <a:endParaRPr lang="sl-SI" dirty="0"/>
          </a:p>
        </p:txBody>
      </p:sp>
    </p:spTree>
    <p:extLst>
      <p:ext uri="{BB962C8B-B14F-4D97-AF65-F5344CB8AC3E}">
        <p14:creationId xmlns:p14="http://schemas.microsoft.com/office/powerpoint/2010/main" val="3040186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14</a:t>
            </a:fld>
            <a:endParaRPr lang="sl-SI" dirty="0"/>
          </a:p>
        </p:txBody>
      </p:sp>
    </p:spTree>
    <p:extLst>
      <p:ext uri="{BB962C8B-B14F-4D97-AF65-F5344CB8AC3E}">
        <p14:creationId xmlns:p14="http://schemas.microsoft.com/office/powerpoint/2010/main" val="1241252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A7656-548D-CE3D-55EF-974D7627E7C7}"/>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5686F93C-5347-B2C0-94BB-E5B9ADB9DAC2}"/>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5D69A507-D12C-5C5D-328E-00D5950D9720}"/>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C5933AB-4FCD-B691-747B-CDA5DFF5FDE8}"/>
              </a:ext>
            </a:extLst>
          </p:cNvPr>
          <p:cNvSpPr>
            <a:spLocks noGrp="1"/>
          </p:cNvSpPr>
          <p:nvPr>
            <p:ph type="sldNum" sz="quarter" idx="10"/>
          </p:nvPr>
        </p:nvSpPr>
        <p:spPr/>
        <p:txBody>
          <a:bodyPr/>
          <a:lstStyle/>
          <a:p>
            <a:pPr rtl="0"/>
            <a:fld id="{8DAEC444-603B-4F09-9A06-5917518DD901}" type="slidenum">
              <a:rPr lang="sl-SI" smtClean="0"/>
              <a:t>15</a:t>
            </a:fld>
            <a:endParaRPr lang="sl-SI" dirty="0"/>
          </a:p>
        </p:txBody>
      </p:sp>
    </p:spTree>
    <p:extLst>
      <p:ext uri="{BB962C8B-B14F-4D97-AF65-F5344CB8AC3E}">
        <p14:creationId xmlns:p14="http://schemas.microsoft.com/office/powerpoint/2010/main" val="1084877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BE784-CADA-5F49-2724-DA93B76BC22E}"/>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BA4775C0-C130-759E-061B-25B853141C17}"/>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7F8BE2F0-9EF2-C917-C841-336B6FBDD027}"/>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26A890BC-E24F-3C0E-B5FA-BB2FAE0F2DA5}"/>
              </a:ext>
            </a:extLst>
          </p:cNvPr>
          <p:cNvSpPr>
            <a:spLocks noGrp="1"/>
          </p:cNvSpPr>
          <p:nvPr>
            <p:ph type="sldNum" sz="quarter" idx="10"/>
          </p:nvPr>
        </p:nvSpPr>
        <p:spPr/>
        <p:txBody>
          <a:bodyPr/>
          <a:lstStyle/>
          <a:p>
            <a:pPr rtl="0"/>
            <a:fld id="{8DAEC444-603B-4F09-9A06-5917518DD901}" type="slidenum">
              <a:rPr lang="sl-SI" smtClean="0"/>
              <a:t>16</a:t>
            </a:fld>
            <a:endParaRPr lang="sl-SI" dirty="0"/>
          </a:p>
        </p:txBody>
      </p:sp>
    </p:spTree>
    <p:extLst>
      <p:ext uri="{BB962C8B-B14F-4D97-AF65-F5344CB8AC3E}">
        <p14:creationId xmlns:p14="http://schemas.microsoft.com/office/powerpoint/2010/main" val="1333459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44CC4-3C4B-2F2D-BE72-A8F5DBD73C98}"/>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9F7F62DF-4046-FA29-BEE8-85D126666D08}"/>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B68AEE76-6D83-82F4-65AA-1750D5E8623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1A321477-9252-C334-7917-EE1A4B1445E9}"/>
              </a:ext>
            </a:extLst>
          </p:cNvPr>
          <p:cNvSpPr>
            <a:spLocks noGrp="1"/>
          </p:cNvSpPr>
          <p:nvPr>
            <p:ph type="sldNum" sz="quarter" idx="10"/>
          </p:nvPr>
        </p:nvSpPr>
        <p:spPr/>
        <p:txBody>
          <a:bodyPr/>
          <a:lstStyle/>
          <a:p>
            <a:pPr rtl="0"/>
            <a:fld id="{8DAEC444-603B-4F09-9A06-5917518DD901}" type="slidenum">
              <a:rPr lang="sl-SI" smtClean="0"/>
              <a:t>17</a:t>
            </a:fld>
            <a:endParaRPr lang="sl-SI" dirty="0"/>
          </a:p>
        </p:txBody>
      </p:sp>
    </p:spTree>
    <p:extLst>
      <p:ext uri="{BB962C8B-B14F-4D97-AF65-F5344CB8AC3E}">
        <p14:creationId xmlns:p14="http://schemas.microsoft.com/office/powerpoint/2010/main" val="3044783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1FD83-037B-1463-932B-FB11D60416BA}"/>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5B4AF766-96EF-639B-A9D0-2FBC27AF325E}"/>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B03B2790-8BB1-85E7-C3B8-2AAE634BE6DB}"/>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0D1DE9F5-F640-A372-1B1C-743796714751}"/>
              </a:ext>
            </a:extLst>
          </p:cNvPr>
          <p:cNvSpPr>
            <a:spLocks noGrp="1"/>
          </p:cNvSpPr>
          <p:nvPr>
            <p:ph type="sldNum" sz="quarter" idx="10"/>
          </p:nvPr>
        </p:nvSpPr>
        <p:spPr/>
        <p:txBody>
          <a:bodyPr/>
          <a:lstStyle/>
          <a:p>
            <a:pPr rtl="0"/>
            <a:fld id="{8DAEC444-603B-4F09-9A06-5917518DD901}" type="slidenum">
              <a:rPr lang="sl-SI" smtClean="0"/>
              <a:t>18</a:t>
            </a:fld>
            <a:endParaRPr lang="sl-SI" dirty="0"/>
          </a:p>
        </p:txBody>
      </p:sp>
    </p:spTree>
    <p:extLst>
      <p:ext uri="{BB962C8B-B14F-4D97-AF65-F5344CB8AC3E}">
        <p14:creationId xmlns:p14="http://schemas.microsoft.com/office/powerpoint/2010/main" val="2293319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82B01-83E6-3E9D-A45F-D7D820BDEE93}"/>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0642A00B-0D05-6EF9-9129-71F670C776CF}"/>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BA24E7BE-E1F8-1856-43C8-3304A1DEC66F}"/>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D9808B5F-3F6D-8B21-DB56-A42FAD2AC9C0}"/>
              </a:ext>
            </a:extLst>
          </p:cNvPr>
          <p:cNvSpPr>
            <a:spLocks noGrp="1"/>
          </p:cNvSpPr>
          <p:nvPr>
            <p:ph type="sldNum" sz="quarter" idx="10"/>
          </p:nvPr>
        </p:nvSpPr>
        <p:spPr/>
        <p:txBody>
          <a:bodyPr/>
          <a:lstStyle/>
          <a:p>
            <a:pPr rtl="0"/>
            <a:fld id="{8DAEC444-603B-4F09-9A06-5917518DD901}" type="slidenum">
              <a:rPr lang="sl-SI" smtClean="0"/>
              <a:t>19</a:t>
            </a:fld>
            <a:endParaRPr lang="sl-SI" dirty="0"/>
          </a:p>
        </p:txBody>
      </p:sp>
    </p:spTree>
    <p:extLst>
      <p:ext uri="{BB962C8B-B14F-4D97-AF65-F5344CB8AC3E}">
        <p14:creationId xmlns:p14="http://schemas.microsoft.com/office/powerpoint/2010/main" val="290363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0BBA9-CCD6-1CD6-C2FA-1FCE40A37620}"/>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66CF193C-34CB-8064-5E0D-CC3AEBB88320}"/>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F8294A40-C541-A748-F6A8-94AA3793D267}"/>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2F2D3392-390C-40EF-C947-DF7F45A0219E}"/>
              </a:ext>
            </a:extLst>
          </p:cNvPr>
          <p:cNvSpPr>
            <a:spLocks noGrp="1"/>
          </p:cNvSpPr>
          <p:nvPr>
            <p:ph type="sldNum" sz="quarter" idx="10"/>
          </p:nvPr>
        </p:nvSpPr>
        <p:spPr/>
        <p:txBody>
          <a:bodyPr/>
          <a:lstStyle/>
          <a:p>
            <a:pPr rtl="0"/>
            <a:fld id="{8DAEC444-603B-4F09-9A06-5917518DD901}" type="slidenum">
              <a:rPr lang="sl-SI" smtClean="0"/>
              <a:t>2</a:t>
            </a:fld>
            <a:endParaRPr lang="sl-SI" dirty="0"/>
          </a:p>
        </p:txBody>
      </p:sp>
    </p:spTree>
    <p:extLst>
      <p:ext uri="{BB962C8B-B14F-4D97-AF65-F5344CB8AC3E}">
        <p14:creationId xmlns:p14="http://schemas.microsoft.com/office/powerpoint/2010/main" val="2290791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82B01-83E6-3E9D-A45F-D7D820BDEE93}"/>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0642A00B-0D05-6EF9-9129-71F670C776CF}"/>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BA24E7BE-E1F8-1856-43C8-3304A1DEC66F}"/>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D9808B5F-3F6D-8B21-DB56-A42FAD2AC9C0}"/>
              </a:ext>
            </a:extLst>
          </p:cNvPr>
          <p:cNvSpPr>
            <a:spLocks noGrp="1"/>
          </p:cNvSpPr>
          <p:nvPr>
            <p:ph type="sldNum" sz="quarter" idx="10"/>
          </p:nvPr>
        </p:nvSpPr>
        <p:spPr/>
        <p:txBody>
          <a:bodyPr/>
          <a:lstStyle/>
          <a:p>
            <a:pPr rtl="0"/>
            <a:fld id="{8DAEC444-603B-4F09-9A06-5917518DD901}" type="slidenum">
              <a:rPr lang="sl-SI" smtClean="0"/>
              <a:t>20</a:t>
            </a:fld>
            <a:endParaRPr lang="sl-SI" dirty="0"/>
          </a:p>
        </p:txBody>
      </p:sp>
    </p:spTree>
    <p:extLst>
      <p:ext uri="{BB962C8B-B14F-4D97-AF65-F5344CB8AC3E}">
        <p14:creationId xmlns:p14="http://schemas.microsoft.com/office/powerpoint/2010/main" val="2149555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82B01-83E6-3E9D-A45F-D7D820BDEE93}"/>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0642A00B-0D05-6EF9-9129-71F670C776CF}"/>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BA24E7BE-E1F8-1856-43C8-3304A1DEC66F}"/>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D9808B5F-3F6D-8B21-DB56-A42FAD2AC9C0}"/>
              </a:ext>
            </a:extLst>
          </p:cNvPr>
          <p:cNvSpPr>
            <a:spLocks noGrp="1"/>
          </p:cNvSpPr>
          <p:nvPr>
            <p:ph type="sldNum" sz="quarter" idx="10"/>
          </p:nvPr>
        </p:nvSpPr>
        <p:spPr/>
        <p:txBody>
          <a:bodyPr/>
          <a:lstStyle/>
          <a:p>
            <a:pPr rtl="0"/>
            <a:fld id="{8DAEC444-603B-4F09-9A06-5917518DD901}" type="slidenum">
              <a:rPr lang="sl-SI" smtClean="0"/>
              <a:t>21</a:t>
            </a:fld>
            <a:endParaRPr lang="sl-SI" dirty="0"/>
          </a:p>
        </p:txBody>
      </p:sp>
    </p:spTree>
    <p:extLst>
      <p:ext uri="{BB962C8B-B14F-4D97-AF65-F5344CB8AC3E}">
        <p14:creationId xmlns:p14="http://schemas.microsoft.com/office/powerpoint/2010/main" val="1682024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82B01-83E6-3E9D-A45F-D7D820BDEE93}"/>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0642A00B-0D05-6EF9-9129-71F670C776CF}"/>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BA24E7BE-E1F8-1856-43C8-3304A1DEC66F}"/>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D9808B5F-3F6D-8B21-DB56-A42FAD2AC9C0}"/>
              </a:ext>
            </a:extLst>
          </p:cNvPr>
          <p:cNvSpPr>
            <a:spLocks noGrp="1"/>
          </p:cNvSpPr>
          <p:nvPr>
            <p:ph type="sldNum" sz="quarter" idx="10"/>
          </p:nvPr>
        </p:nvSpPr>
        <p:spPr/>
        <p:txBody>
          <a:bodyPr/>
          <a:lstStyle/>
          <a:p>
            <a:pPr rtl="0"/>
            <a:fld id="{8DAEC444-603B-4F09-9A06-5917518DD901}" type="slidenum">
              <a:rPr lang="sl-SI" smtClean="0"/>
              <a:t>22</a:t>
            </a:fld>
            <a:endParaRPr lang="sl-SI" dirty="0"/>
          </a:p>
        </p:txBody>
      </p:sp>
    </p:spTree>
    <p:extLst>
      <p:ext uri="{BB962C8B-B14F-4D97-AF65-F5344CB8AC3E}">
        <p14:creationId xmlns:p14="http://schemas.microsoft.com/office/powerpoint/2010/main" val="374085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8DAEC444-603B-4F09-9A06-5917518DD901}" type="slidenum">
              <a:rPr lang="sl-SI" smtClean="0"/>
              <a:t>3</a:t>
            </a:fld>
            <a:endParaRPr lang="sl-SI" dirty="0"/>
          </a:p>
        </p:txBody>
      </p:sp>
    </p:spTree>
    <p:extLst>
      <p:ext uri="{BB962C8B-B14F-4D97-AF65-F5344CB8AC3E}">
        <p14:creationId xmlns:p14="http://schemas.microsoft.com/office/powerpoint/2010/main" val="350447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8DAEC444-603B-4F09-9A06-5917518DD901}" type="slidenum">
              <a:rPr lang="sl-SI" smtClean="0"/>
              <a:t>4</a:t>
            </a:fld>
            <a:endParaRPr lang="sl-SI" dirty="0"/>
          </a:p>
        </p:txBody>
      </p:sp>
    </p:spTree>
    <p:extLst>
      <p:ext uri="{BB962C8B-B14F-4D97-AF65-F5344CB8AC3E}">
        <p14:creationId xmlns:p14="http://schemas.microsoft.com/office/powerpoint/2010/main" val="354101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062FF-BCDC-461B-D9D2-5BB16800FE1F}"/>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8C12D60A-FB44-3B5A-B217-1A18EA703E0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D8CA988F-D794-D7E0-7769-03374162552E}"/>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1CBF18C5-55A1-B045-224A-428580B4C426}"/>
              </a:ext>
            </a:extLst>
          </p:cNvPr>
          <p:cNvSpPr>
            <a:spLocks noGrp="1"/>
          </p:cNvSpPr>
          <p:nvPr>
            <p:ph type="sldNum" sz="quarter" idx="10"/>
          </p:nvPr>
        </p:nvSpPr>
        <p:spPr/>
        <p:txBody>
          <a:bodyPr/>
          <a:lstStyle/>
          <a:p>
            <a:pPr rtl="0"/>
            <a:fld id="{8DAEC444-603B-4F09-9A06-5917518DD901}" type="slidenum">
              <a:rPr lang="sl-SI" smtClean="0"/>
              <a:t>5</a:t>
            </a:fld>
            <a:endParaRPr lang="sl-SI" dirty="0"/>
          </a:p>
        </p:txBody>
      </p:sp>
    </p:spTree>
    <p:extLst>
      <p:ext uri="{BB962C8B-B14F-4D97-AF65-F5344CB8AC3E}">
        <p14:creationId xmlns:p14="http://schemas.microsoft.com/office/powerpoint/2010/main" val="223392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86112-B423-1FBE-2C90-E726A12643E3}"/>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04308EDE-E85F-10D9-08C8-7EC96B7BA177}"/>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4ECA1A67-DE77-F948-7542-64C59A67E60D}"/>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383507DE-E5F4-45E7-7A36-B1A26449A7AB}"/>
              </a:ext>
            </a:extLst>
          </p:cNvPr>
          <p:cNvSpPr>
            <a:spLocks noGrp="1"/>
          </p:cNvSpPr>
          <p:nvPr>
            <p:ph type="sldNum" sz="quarter" idx="10"/>
          </p:nvPr>
        </p:nvSpPr>
        <p:spPr/>
        <p:txBody>
          <a:bodyPr/>
          <a:lstStyle/>
          <a:p>
            <a:pPr rtl="0"/>
            <a:fld id="{8DAEC444-603B-4F09-9A06-5917518DD901}" type="slidenum">
              <a:rPr lang="sl-SI" smtClean="0"/>
              <a:t>6</a:t>
            </a:fld>
            <a:endParaRPr lang="sl-SI" dirty="0"/>
          </a:p>
        </p:txBody>
      </p:sp>
    </p:spTree>
    <p:extLst>
      <p:ext uri="{BB962C8B-B14F-4D97-AF65-F5344CB8AC3E}">
        <p14:creationId xmlns:p14="http://schemas.microsoft.com/office/powerpoint/2010/main" val="3085709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F8B55-2427-F083-CCB6-52E90A7B6376}"/>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E734189-72E3-343B-483B-832EF614222C}"/>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DDCD5A89-6BFB-D323-86D3-211E7DF1D2FC}"/>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4C78353F-7803-19EF-9804-998779025DC7}"/>
              </a:ext>
            </a:extLst>
          </p:cNvPr>
          <p:cNvSpPr>
            <a:spLocks noGrp="1"/>
          </p:cNvSpPr>
          <p:nvPr>
            <p:ph type="sldNum" sz="quarter" idx="10"/>
          </p:nvPr>
        </p:nvSpPr>
        <p:spPr/>
        <p:txBody>
          <a:bodyPr/>
          <a:lstStyle/>
          <a:p>
            <a:pPr rtl="0"/>
            <a:fld id="{8DAEC444-603B-4F09-9A06-5917518DD901}" type="slidenum">
              <a:rPr lang="sl-SI" smtClean="0"/>
              <a:t>7</a:t>
            </a:fld>
            <a:endParaRPr lang="sl-SI" dirty="0"/>
          </a:p>
        </p:txBody>
      </p:sp>
    </p:spTree>
    <p:extLst>
      <p:ext uri="{BB962C8B-B14F-4D97-AF65-F5344CB8AC3E}">
        <p14:creationId xmlns:p14="http://schemas.microsoft.com/office/powerpoint/2010/main" val="106541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0B68B-5683-CF71-B109-9ACE89F77B18}"/>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52FCDAE9-D910-E7D9-44EB-BA28CCBE973E}"/>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BA92526D-3F36-18D9-49BD-8DDFD7C246FD}"/>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B83BB4B-EF17-F78D-1ACD-5E17E69B120D}"/>
              </a:ext>
            </a:extLst>
          </p:cNvPr>
          <p:cNvSpPr>
            <a:spLocks noGrp="1"/>
          </p:cNvSpPr>
          <p:nvPr>
            <p:ph type="sldNum" sz="quarter" idx="10"/>
          </p:nvPr>
        </p:nvSpPr>
        <p:spPr/>
        <p:txBody>
          <a:bodyPr/>
          <a:lstStyle/>
          <a:p>
            <a:pPr rtl="0"/>
            <a:fld id="{8DAEC444-603B-4F09-9A06-5917518DD901}" type="slidenum">
              <a:rPr lang="sl-SI" smtClean="0"/>
              <a:t>8</a:t>
            </a:fld>
            <a:endParaRPr lang="sl-SI" dirty="0"/>
          </a:p>
        </p:txBody>
      </p:sp>
    </p:spTree>
    <p:extLst>
      <p:ext uri="{BB962C8B-B14F-4D97-AF65-F5344CB8AC3E}">
        <p14:creationId xmlns:p14="http://schemas.microsoft.com/office/powerpoint/2010/main" val="3408244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E6226-45B2-40CA-5ADD-DB7E3C8AFDD3}"/>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DAB10DC2-CD75-EE19-A34A-E7BAF170F84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40A6B933-E7BA-3E3D-8EE5-FA44FE15117B}"/>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0B73A701-4684-D4C3-CA15-59871C18A43F}"/>
              </a:ext>
            </a:extLst>
          </p:cNvPr>
          <p:cNvSpPr>
            <a:spLocks noGrp="1"/>
          </p:cNvSpPr>
          <p:nvPr>
            <p:ph type="sldNum" sz="quarter" idx="10"/>
          </p:nvPr>
        </p:nvSpPr>
        <p:spPr/>
        <p:txBody>
          <a:bodyPr/>
          <a:lstStyle/>
          <a:p>
            <a:pPr rtl="0"/>
            <a:fld id="{8DAEC444-603B-4F09-9A06-5917518DD901}" type="slidenum">
              <a:rPr lang="sl-SI" smtClean="0"/>
              <a:t>9</a:t>
            </a:fld>
            <a:endParaRPr lang="sl-SI" dirty="0"/>
          </a:p>
        </p:txBody>
      </p:sp>
    </p:spTree>
    <p:extLst>
      <p:ext uri="{BB962C8B-B14F-4D97-AF65-F5344CB8AC3E}">
        <p14:creationId xmlns:p14="http://schemas.microsoft.com/office/powerpoint/2010/main" val="729698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7" name="Pravokotnik"/>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 name="Naslov 1"/>
          <p:cNvSpPr>
            <a:spLocks noGrp="1"/>
          </p:cNvSpPr>
          <p:nvPr>
            <p:ph type="ctrTitle"/>
          </p:nvPr>
        </p:nvSpPr>
        <p:spPr>
          <a:xfrm>
            <a:off x="838201" y="4114800"/>
            <a:ext cx="10515598" cy="1158446"/>
          </a:xfrm>
        </p:spPr>
        <p:txBody>
          <a:bodyPr rtlCol="0" anchor="b">
            <a:normAutofit/>
          </a:bodyPr>
          <a:lstStyle>
            <a:lvl1pPr algn="l" rtl="0">
              <a:defRPr sz="5200">
                <a:solidFill>
                  <a:schemeClr val="tx1"/>
                </a:solidFill>
              </a:defRPr>
            </a:lvl1pPr>
          </a:lstStyle>
          <a:p>
            <a:pPr rtl="0"/>
            <a:r>
              <a:rPr lang="sl-SI"/>
              <a:t>Kliknite, če želite urediti slog naslova matrice</a:t>
            </a:r>
            <a:endParaRPr lang="sl-SI" dirty="0"/>
          </a:p>
        </p:txBody>
      </p:sp>
      <p:sp>
        <p:nvSpPr>
          <p:cNvPr id="3" name="Podnaslov 2"/>
          <p:cNvSpPr>
            <a:spLocks noGrp="1"/>
          </p:cNvSpPr>
          <p:nvPr>
            <p:ph type="subTitle" idx="1"/>
          </p:nvPr>
        </p:nvSpPr>
        <p:spPr>
          <a:xfrm>
            <a:off x="838201" y="5338170"/>
            <a:ext cx="10515598" cy="474836"/>
          </a:xfrm>
        </p:spPr>
        <p:txBody>
          <a:bodyPr rtlCol="0"/>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l-SI"/>
              <a:t>Kliknite, če želite urediti slog podnaslova matrice</a:t>
            </a:r>
            <a:endParaRPr lang="sl-SI" dirty="0"/>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Kliknite, če želite urediti slog naslova matrice</a:t>
            </a:r>
            <a:endParaRPr lang="sl-SI" dirty="0"/>
          </a:p>
        </p:txBody>
      </p:sp>
      <p:sp>
        <p:nvSpPr>
          <p:cNvPr id="3" name="Označba mesta za navpično besedilo 2"/>
          <p:cNvSpPr>
            <a:spLocks noGrp="1"/>
          </p:cNvSpPr>
          <p:nvPr>
            <p:ph type="body" orient="vert" idx="1"/>
          </p:nvPr>
        </p:nvSpPr>
        <p:spPr/>
        <p:txBody>
          <a:bodyPr vert="eaVert" rtlCol="0"/>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za nogo 3"/>
          <p:cNvSpPr>
            <a:spLocks noGrp="1"/>
          </p:cNvSpPr>
          <p:nvPr>
            <p:ph type="ftr" sz="quarter" idx="11"/>
          </p:nvPr>
        </p:nvSpPr>
        <p:spPr/>
        <p:txBody>
          <a:bodyPr rtlCol="0"/>
          <a:lstStyle/>
          <a:p>
            <a:pPr rtl="0"/>
            <a:endParaRPr lang="sl-SI" dirty="0"/>
          </a:p>
        </p:txBody>
      </p:sp>
      <p:sp>
        <p:nvSpPr>
          <p:cNvPr id="4" name="Označba mesta za datum 4"/>
          <p:cNvSpPr>
            <a:spLocks noGrp="1"/>
          </p:cNvSpPr>
          <p:nvPr>
            <p:ph type="dt" sz="half" idx="10"/>
          </p:nvPr>
        </p:nvSpPr>
        <p:spPr/>
        <p:txBody>
          <a:bodyPr rtlCol="0"/>
          <a:lstStyle/>
          <a:p>
            <a:pPr rtl="0"/>
            <a:fld id="{E5BB8175-5EF9-4520-91AC-FA35A146CF8E}" type="datetime1">
              <a:rPr lang="sl-SI" smtClean="0"/>
              <a:t>12. 07. 2024</a:t>
            </a:fld>
            <a:endParaRPr lang="sl-SI" dirty="0"/>
          </a:p>
        </p:txBody>
      </p:sp>
      <p:sp>
        <p:nvSpPr>
          <p:cNvPr id="6" name="Označba mesta številke diapozitiva 5"/>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p:nvPr>
        </p:nvSpPr>
        <p:spPr>
          <a:xfrm>
            <a:off x="9741693" y="365125"/>
            <a:ext cx="1600200" cy="5811838"/>
          </a:xfrm>
        </p:spPr>
        <p:txBody>
          <a:bodyPr vert="eaVert" rtlCol="0"/>
          <a:lstStyle>
            <a:lvl1pPr>
              <a:defRPr/>
            </a:lvl1pPr>
          </a:lstStyle>
          <a:p>
            <a:pPr rtl="0"/>
            <a:r>
              <a:rPr lang="sl-SI"/>
              <a:t>Kliknite, če želite urediti slog naslova matrice</a:t>
            </a:r>
            <a:endParaRPr lang="sl-SI" dirty="0"/>
          </a:p>
        </p:txBody>
      </p:sp>
      <p:sp>
        <p:nvSpPr>
          <p:cNvPr id="3" name="Označba mesta za navpično besedilo 2"/>
          <p:cNvSpPr>
            <a:spLocks noGrp="1"/>
          </p:cNvSpPr>
          <p:nvPr>
            <p:ph type="body" orient="vert" idx="1"/>
          </p:nvPr>
        </p:nvSpPr>
        <p:spPr>
          <a:xfrm>
            <a:off x="838200" y="365125"/>
            <a:ext cx="8534400" cy="5811838"/>
          </a:xfrm>
        </p:spPr>
        <p:txBody>
          <a:bodyPr vert="eaVert" rtlCol="0"/>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za nogo 3"/>
          <p:cNvSpPr>
            <a:spLocks noGrp="1"/>
          </p:cNvSpPr>
          <p:nvPr>
            <p:ph type="ftr" sz="quarter" idx="11"/>
          </p:nvPr>
        </p:nvSpPr>
        <p:spPr/>
        <p:txBody>
          <a:bodyPr rtlCol="0"/>
          <a:lstStyle/>
          <a:p>
            <a:pPr rtl="0"/>
            <a:endParaRPr lang="sl-SI" dirty="0"/>
          </a:p>
        </p:txBody>
      </p:sp>
      <p:sp>
        <p:nvSpPr>
          <p:cNvPr id="4" name="Označba mesta za datum 4"/>
          <p:cNvSpPr>
            <a:spLocks noGrp="1"/>
          </p:cNvSpPr>
          <p:nvPr>
            <p:ph type="dt" sz="half" idx="10"/>
          </p:nvPr>
        </p:nvSpPr>
        <p:spPr/>
        <p:txBody>
          <a:bodyPr rtlCol="0"/>
          <a:lstStyle/>
          <a:p>
            <a:pPr rtl="0"/>
            <a:fld id="{B43F7BE5-CA98-4D74-9849-200D59019BEF}" type="datetime1">
              <a:rPr lang="sl-SI" smtClean="0"/>
              <a:t>12. 07. 2024</a:t>
            </a:fld>
            <a:endParaRPr lang="sl-SI" dirty="0"/>
          </a:p>
        </p:txBody>
      </p:sp>
      <p:sp>
        <p:nvSpPr>
          <p:cNvPr id="6" name="Označba mesta številke diapozitiva 5"/>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a:t>Kliknite, če želite urediti slog naslova matrice</a:t>
            </a:r>
            <a:endParaRPr lang="sl-SI" dirty="0"/>
          </a:p>
        </p:txBody>
      </p:sp>
      <p:sp>
        <p:nvSpPr>
          <p:cNvPr id="3" name="Označba mesta za vsebino 2"/>
          <p:cNvSpPr>
            <a:spLocks noGrp="1"/>
          </p:cNvSpPr>
          <p:nvPr>
            <p:ph idx="1"/>
          </p:nvPr>
        </p:nvSpPr>
        <p:spPr/>
        <p:txBody>
          <a:bodyPr rtlCol="0"/>
          <a:lstStyle>
            <a:lvl1pPr rtl="0">
              <a:defRPr/>
            </a:lvl1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za nogo 3"/>
          <p:cNvSpPr>
            <a:spLocks noGrp="1"/>
          </p:cNvSpPr>
          <p:nvPr>
            <p:ph type="ftr" sz="quarter" idx="11"/>
          </p:nvPr>
        </p:nvSpPr>
        <p:spPr/>
        <p:txBody>
          <a:bodyPr rtlCol="0"/>
          <a:lstStyle/>
          <a:p>
            <a:pPr rtl="0"/>
            <a:endParaRPr lang="sl-SI" dirty="0"/>
          </a:p>
        </p:txBody>
      </p:sp>
      <p:sp>
        <p:nvSpPr>
          <p:cNvPr id="4" name="Označba mesta za datum 4"/>
          <p:cNvSpPr>
            <a:spLocks noGrp="1"/>
          </p:cNvSpPr>
          <p:nvPr>
            <p:ph type="dt" sz="half" idx="10"/>
          </p:nvPr>
        </p:nvSpPr>
        <p:spPr/>
        <p:txBody>
          <a:bodyPr rtlCol="0"/>
          <a:lstStyle/>
          <a:p>
            <a:pPr rtl="0"/>
            <a:fld id="{212533A1-AA10-491B-B4B3-506D8723FE7C}" type="datetime1">
              <a:rPr lang="sl-SI" smtClean="0"/>
              <a:t>12. 07. 2024</a:t>
            </a:fld>
            <a:endParaRPr lang="sl-SI" dirty="0"/>
          </a:p>
        </p:txBody>
      </p:sp>
      <p:sp>
        <p:nvSpPr>
          <p:cNvPr id="6" name="Označba mesta številke diapozitiva 5"/>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lava odseka">
    <p:spTree>
      <p:nvGrpSpPr>
        <p:cNvPr id="1" name=""/>
        <p:cNvGrpSpPr/>
        <p:nvPr/>
      </p:nvGrpSpPr>
      <p:grpSpPr>
        <a:xfrm>
          <a:off x="0" y="0"/>
          <a:ext cx="0" cy="0"/>
          <a:chOff x="0" y="0"/>
          <a:chExt cx="0" cy="0"/>
        </a:xfrm>
      </p:grpSpPr>
      <p:sp>
        <p:nvSpPr>
          <p:cNvPr id="7" name="Pravokotnik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 name="Naslov 1"/>
          <p:cNvSpPr>
            <a:spLocks noGrp="1"/>
          </p:cNvSpPr>
          <p:nvPr>
            <p:ph type="title"/>
          </p:nvPr>
        </p:nvSpPr>
        <p:spPr>
          <a:xfrm>
            <a:off x="841248" y="3429000"/>
            <a:ext cx="9601200" cy="1838519"/>
          </a:xfrm>
        </p:spPr>
        <p:txBody>
          <a:bodyPr rtlCol="0" anchor="b">
            <a:normAutofit/>
          </a:bodyPr>
          <a:lstStyle>
            <a:lvl1pPr>
              <a:defRPr sz="5200">
                <a:solidFill>
                  <a:schemeClr val="bg1"/>
                </a:solidFill>
              </a:defRPr>
            </a:lvl1pPr>
          </a:lstStyle>
          <a:p>
            <a:pPr rtl="0"/>
            <a:r>
              <a:rPr lang="sl-SI"/>
              <a:t>Kliknite, če želite urediti slog naslova matrice</a:t>
            </a:r>
            <a:endParaRPr lang="sl-SI" dirty="0"/>
          </a:p>
        </p:txBody>
      </p:sp>
      <p:sp>
        <p:nvSpPr>
          <p:cNvPr id="3" name="Označba mesta besedila 2"/>
          <p:cNvSpPr>
            <a:spLocks noGrp="1"/>
          </p:cNvSpPr>
          <p:nvPr>
            <p:ph type="body" idx="1"/>
          </p:nvPr>
        </p:nvSpPr>
        <p:spPr>
          <a:xfrm>
            <a:off x="841248" y="5340096"/>
            <a:ext cx="9601200" cy="475488"/>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sl-SI"/>
              <a:t>Kliknite za urejanje slogov besedila matrice</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1145224"/>
          </a:xfrm>
        </p:spPr>
        <p:txBody>
          <a:bodyPr rtlCol="0"/>
          <a:lstStyle>
            <a:lvl1pPr rtl="0">
              <a:defRPr/>
            </a:lvl1pPr>
          </a:lstStyle>
          <a:p>
            <a:pPr rtl="0"/>
            <a:r>
              <a:rPr lang="sl-SI"/>
              <a:t>Kliknite, če želite urediti slog naslova matrice</a:t>
            </a:r>
            <a:endParaRPr lang="sl-SI" dirty="0"/>
          </a:p>
        </p:txBody>
      </p:sp>
      <p:sp>
        <p:nvSpPr>
          <p:cNvPr id="3" name="Označba mesta za vsebino 2"/>
          <p:cNvSpPr>
            <a:spLocks noGrp="1"/>
          </p:cNvSpPr>
          <p:nvPr>
            <p:ph sz="half" idx="1"/>
          </p:nvPr>
        </p:nvSpPr>
        <p:spPr>
          <a:xfrm>
            <a:off x="838200" y="1825625"/>
            <a:ext cx="5029200" cy="4351338"/>
          </a:xfrm>
        </p:spPr>
        <p:txBody>
          <a:bodyPr rtlCol="0">
            <a:normAutofit/>
          </a:bodyPr>
          <a:lstStyle>
            <a:lvl1pPr rtl="0">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4" name="Označba mesta vsebine 3"/>
          <p:cNvSpPr>
            <a:spLocks noGrp="1"/>
          </p:cNvSpPr>
          <p:nvPr>
            <p:ph sz="half" idx="2"/>
          </p:nvPr>
        </p:nvSpPr>
        <p:spPr>
          <a:xfrm>
            <a:off x="6324600" y="1825625"/>
            <a:ext cx="5029200" cy="4351338"/>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6" name="Označba mesta za nogo 4"/>
          <p:cNvSpPr>
            <a:spLocks noGrp="1"/>
          </p:cNvSpPr>
          <p:nvPr>
            <p:ph type="ftr" sz="quarter" idx="11"/>
          </p:nvPr>
        </p:nvSpPr>
        <p:spPr/>
        <p:txBody>
          <a:bodyPr rtlCol="0"/>
          <a:lstStyle/>
          <a:p>
            <a:pPr rtl="0"/>
            <a:endParaRPr lang="sl-SI" dirty="0"/>
          </a:p>
        </p:txBody>
      </p:sp>
      <p:sp>
        <p:nvSpPr>
          <p:cNvPr id="5" name="Označba mesta za datum 5"/>
          <p:cNvSpPr>
            <a:spLocks noGrp="1"/>
          </p:cNvSpPr>
          <p:nvPr>
            <p:ph type="dt" sz="half" idx="10"/>
          </p:nvPr>
        </p:nvSpPr>
        <p:spPr/>
        <p:txBody>
          <a:bodyPr rtlCol="0"/>
          <a:lstStyle/>
          <a:p>
            <a:pPr rtl="0"/>
            <a:fld id="{2234C052-BEED-4CD1-A335-A0E59A9D51DD}" type="datetime1">
              <a:rPr lang="sl-SI" smtClean="0"/>
              <a:t>12. 07. 2024</a:t>
            </a:fld>
            <a:endParaRPr lang="sl-SI" dirty="0"/>
          </a:p>
        </p:txBody>
      </p:sp>
      <p:sp>
        <p:nvSpPr>
          <p:cNvPr id="7" name="Označba mesta številke diapozitiva 6"/>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Kliknite, če želite urediti slog naslova matrice</a:t>
            </a:r>
            <a:endParaRPr lang="sl-SI" dirty="0"/>
          </a:p>
        </p:txBody>
      </p:sp>
      <p:sp>
        <p:nvSpPr>
          <p:cNvPr id="3" name="Označba mesta besedila 2"/>
          <p:cNvSpPr>
            <a:spLocks noGrp="1"/>
          </p:cNvSpPr>
          <p:nvPr>
            <p:ph type="body" idx="1"/>
          </p:nvPr>
        </p:nvSpPr>
        <p:spPr>
          <a:xfrm>
            <a:off x="839788" y="1828800"/>
            <a:ext cx="50292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a:t>Kliknite za urejanje slogov besedila matrice</a:t>
            </a:r>
          </a:p>
        </p:txBody>
      </p:sp>
      <p:sp>
        <p:nvSpPr>
          <p:cNvPr id="4" name="Označba mesta vsebine 3"/>
          <p:cNvSpPr>
            <a:spLocks noGrp="1"/>
          </p:cNvSpPr>
          <p:nvPr>
            <p:ph sz="half" idx="2"/>
          </p:nvPr>
        </p:nvSpPr>
        <p:spPr>
          <a:xfrm>
            <a:off x="839788" y="2514600"/>
            <a:ext cx="50292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za besedilo 4"/>
          <p:cNvSpPr>
            <a:spLocks noGrp="1"/>
          </p:cNvSpPr>
          <p:nvPr>
            <p:ph type="body" sz="quarter" idx="3"/>
          </p:nvPr>
        </p:nvSpPr>
        <p:spPr>
          <a:xfrm>
            <a:off x="6326188" y="1828800"/>
            <a:ext cx="50292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a:t>Kliknite za urejanje slogov besedila matrice</a:t>
            </a:r>
          </a:p>
        </p:txBody>
      </p:sp>
      <p:sp>
        <p:nvSpPr>
          <p:cNvPr id="6" name="Označba mesta za vsebino 5"/>
          <p:cNvSpPr>
            <a:spLocks noGrp="1"/>
          </p:cNvSpPr>
          <p:nvPr>
            <p:ph sz="quarter" idx="4"/>
          </p:nvPr>
        </p:nvSpPr>
        <p:spPr>
          <a:xfrm>
            <a:off x="6326188" y="2514600"/>
            <a:ext cx="50292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8" name="Označba mesta za nogo 6"/>
          <p:cNvSpPr>
            <a:spLocks noGrp="1"/>
          </p:cNvSpPr>
          <p:nvPr>
            <p:ph type="ftr" sz="quarter" idx="11"/>
          </p:nvPr>
        </p:nvSpPr>
        <p:spPr/>
        <p:txBody>
          <a:bodyPr rtlCol="0"/>
          <a:lstStyle/>
          <a:p>
            <a:pPr rtl="0"/>
            <a:endParaRPr lang="sl-SI" dirty="0"/>
          </a:p>
        </p:txBody>
      </p:sp>
      <p:sp>
        <p:nvSpPr>
          <p:cNvPr id="7" name="Označba mesta za datum 7"/>
          <p:cNvSpPr>
            <a:spLocks noGrp="1"/>
          </p:cNvSpPr>
          <p:nvPr>
            <p:ph type="dt" sz="half" idx="10"/>
          </p:nvPr>
        </p:nvSpPr>
        <p:spPr/>
        <p:txBody>
          <a:bodyPr rtlCol="0"/>
          <a:lstStyle/>
          <a:p>
            <a:pPr rtl="0"/>
            <a:fld id="{D0F79E62-C94E-47CA-A04B-28FFD375570B}" type="datetime1">
              <a:rPr lang="sl-SI" smtClean="0"/>
              <a:t>12. 07. 2024</a:t>
            </a:fld>
            <a:endParaRPr lang="sl-SI" dirty="0"/>
          </a:p>
        </p:txBody>
      </p:sp>
      <p:sp>
        <p:nvSpPr>
          <p:cNvPr id="9" name="Označba mesta za številko diapozitiva 8"/>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Kliknite, če želite urediti slog naslova matrice</a:t>
            </a:r>
            <a:endParaRPr lang="sl-SI" dirty="0"/>
          </a:p>
        </p:txBody>
      </p:sp>
      <p:sp>
        <p:nvSpPr>
          <p:cNvPr id="4" name="Označba mesta za nogo 2"/>
          <p:cNvSpPr>
            <a:spLocks noGrp="1"/>
          </p:cNvSpPr>
          <p:nvPr>
            <p:ph type="ftr" sz="quarter" idx="11"/>
          </p:nvPr>
        </p:nvSpPr>
        <p:spPr/>
        <p:txBody>
          <a:bodyPr rtlCol="0"/>
          <a:lstStyle/>
          <a:p>
            <a:pPr rtl="0"/>
            <a:endParaRPr lang="sl-SI" dirty="0"/>
          </a:p>
        </p:txBody>
      </p:sp>
      <p:sp>
        <p:nvSpPr>
          <p:cNvPr id="3" name="Označba mesta za datum 3"/>
          <p:cNvSpPr>
            <a:spLocks noGrp="1"/>
          </p:cNvSpPr>
          <p:nvPr>
            <p:ph type="dt" sz="half" idx="10"/>
          </p:nvPr>
        </p:nvSpPr>
        <p:spPr/>
        <p:txBody>
          <a:bodyPr rtlCol="0"/>
          <a:lstStyle/>
          <a:p>
            <a:pPr rtl="0"/>
            <a:fld id="{FD0DF87C-D453-4F5C-9228-81329545492F}" type="datetime1">
              <a:rPr lang="sl-SI" smtClean="0"/>
              <a:t>12. 07. 2024</a:t>
            </a:fld>
            <a:endParaRPr lang="sl-SI" dirty="0"/>
          </a:p>
        </p:txBody>
      </p:sp>
      <p:sp>
        <p:nvSpPr>
          <p:cNvPr id="5" name="Označba mesta za številko diapozitiva 4"/>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3" name="Označba mesta za nogo 1"/>
          <p:cNvSpPr>
            <a:spLocks noGrp="1"/>
          </p:cNvSpPr>
          <p:nvPr>
            <p:ph type="ftr" sz="quarter" idx="11"/>
          </p:nvPr>
        </p:nvSpPr>
        <p:spPr/>
        <p:txBody>
          <a:bodyPr rtlCol="0"/>
          <a:lstStyle/>
          <a:p>
            <a:pPr rtl="0"/>
            <a:endParaRPr lang="sl-SI" dirty="0"/>
          </a:p>
        </p:txBody>
      </p:sp>
      <p:sp>
        <p:nvSpPr>
          <p:cNvPr id="2" name="Označba mesta za datum 2"/>
          <p:cNvSpPr>
            <a:spLocks noGrp="1"/>
          </p:cNvSpPr>
          <p:nvPr>
            <p:ph type="dt" sz="half" idx="10"/>
          </p:nvPr>
        </p:nvSpPr>
        <p:spPr/>
        <p:txBody>
          <a:bodyPr rtlCol="0"/>
          <a:lstStyle/>
          <a:p>
            <a:pPr rtl="0"/>
            <a:fld id="{56F6343E-E55C-4BCB-BD00-5AAFD07DB48F}" type="datetime1">
              <a:rPr lang="sl-SI" smtClean="0"/>
              <a:t>12. 07. 2024</a:t>
            </a:fld>
            <a:endParaRPr lang="sl-SI" dirty="0"/>
          </a:p>
        </p:txBody>
      </p:sp>
      <p:sp>
        <p:nvSpPr>
          <p:cNvPr id="4" name="Označba mesta za številko diapozitiva 3"/>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7924800" y="1524000"/>
            <a:ext cx="3429000" cy="1905000"/>
          </a:xfrm>
        </p:spPr>
        <p:txBody>
          <a:bodyPr rtlCol="0" anchor="b">
            <a:normAutofit/>
          </a:bodyPr>
          <a:lstStyle>
            <a:lvl1pPr>
              <a:defRPr sz="3400"/>
            </a:lvl1pPr>
          </a:lstStyle>
          <a:p>
            <a:pPr rtl="0"/>
            <a:r>
              <a:rPr lang="sl-SI"/>
              <a:t>Kliknite, če želite urediti slog naslova matrice</a:t>
            </a:r>
            <a:endParaRPr lang="sl-SI" dirty="0"/>
          </a:p>
        </p:txBody>
      </p:sp>
      <p:sp>
        <p:nvSpPr>
          <p:cNvPr id="3" name="Označba mesta za vsebino 2"/>
          <p:cNvSpPr>
            <a:spLocks noGrp="1"/>
          </p:cNvSpPr>
          <p:nvPr>
            <p:ph idx="1"/>
          </p:nvPr>
        </p:nvSpPr>
        <p:spPr>
          <a:xfrm>
            <a:off x="838200" y="685800"/>
            <a:ext cx="6400800" cy="5257800"/>
          </a:xfrm>
        </p:spPr>
        <p:txBody>
          <a:bodyPr rtlCol="0">
            <a:normAutofit/>
          </a:bodyPr>
          <a:lstStyle>
            <a:lvl1pPr rtl="0">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4" name="Označba mesta besedila 3"/>
          <p:cNvSpPr>
            <a:spLocks noGrp="1"/>
          </p:cNvSpPr>
          <p:nvPr>
            <p:ph type="body" sz="half" idx="2"/>
          </p:nvPr>
        </p:nvSpPr>
        <p:spPr>
          <a:xfrm>
            <a:off x="7924800" y="3581400"/>
            <a:ext cx="3429000"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l-SI"/>
              <a:t>Kliknite za urejanje slogov besedila matrice</a:t>
            </a:r>
          </a:p>
        </p:txBody>
      </p:sp>
      <p:sp>
        <p:nvSpPr>
          <p:cNvPr id="6" name="Označba mesta za nogo 4"/>
          <p:cNvSpPr>
            <a:spLocks noGrp="1"/>
          </p:cNvSpPr>
          <p:nvPr>
            <p:ph type="ftr" sz="quarter" idx="11"/>
          </p:nvPr>
        </p:nvSpPr>
        <p:spPr/>
        <p:txBody>
          <a:bodyPr rtlCol="0"/>
          <a:lstStyle/>
          <a:p>
            <a:pPr rtl="0"/>
            <a:endParaRPr lang="sl-SI" dirty="0"/>
          </a:p>
        </p:txBody>
      </p:sp>
      <p:sp>
        <p:nvSpPr>
          <p:cNvPr id="5" name="Označba mesta za datum 5"/>
          <p:cNvSpPr>
            <a:spLocks noGrp="1"/>
          </p:cNvSpPr>
          <p:nvPr>
            <p:ph type="dt" sz="half" idx="10"/>
          </p:nvPr>
        </p:nvSpPr>
        <p:spPr/>
        <p:txBody>
          <a:bodyPr rtlCol="0"/>
          <a:lstStyle/>
          <a:p>
            <a:pPr rtl="0"/>
            <a:fld id="{AFA3E7EA-A254-4F72-A45B-19279E98D348}" type="datetime1">
              <a:rPr lang="sl-SI" smtClean="0"/>
              <a:t>12. 07. 2024</a:t>
            </a:fld>
            <a:endParaRPr lang="sl-SI" dirty="0"/>
          </a:p>
        </p:txBody>
      </p:sp>
      <p:sp>
        <p:nvSpPr>
          <p:cNvPr id="7" name="Označba mesta številke diapozitiva 6"/>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z napisom">
    <p:spTree>
      <p:nvGrpSpPr>
        <p:cNvPr id="1" name=""/>
        <p:cNvGrpSpPr/>
        <p:nvPr/>
      </p:nvGrpSpPr>
      <p:grpSpPr>
        <a:xfrm>
          <a:off x="0" y="0"/>
          <a:ext cx="0" cy="0"/>
          <a:chOff x="0" y="0"/>
          <a:chExt cx="0" cy="0"/>
        </a:xfrm>
      </p:grpSpPr>
      <p:sp>
        <p:nvSpPr>
          <p:cNvPr id="2" name="Naslov 1"/>
          <p:cNvSpPr>
            <a:spLocks noGrp="1"/>
          </p:cNvSpPr>
          <p:nvPr>
            <p:ph type="title"/>
          </p:nvPr>
        </p:nvSpPr>
        <p:spPr>
          <a:xfrm>
            <a:off x="7924800" y="1527048"/>
            <a:ext cx="3429000" cy="1901952"/>
          </a:xfrm>
        </p:spPr>
        <p:txBody>
          <a:bodyPr rtlCol="0" anchor="b">
            <a:normAutofit/>
          </a:bodyPr>
          <a:lstStyle>
            <a:lvl1pPr>
              <a:defRPr sz="3400"/>
            </a:lvl1pPr>
          </a:lstStyle>
          <a:p>
            <a:pPr rtl="0"/>
            <a:r>
              <a:rPr lang="sl-SI"/>
              <a:t>Kliknite, če želite urediti slog naslova matrice</a:t>
            </a:r>
            <a:endParaRPr lang="sl-SI" dirty="0"/>
          </a:p>
        </p:txBody>
      </p:sp>
      <p:sp>
        <p:nvSpPr>
          <p:cNvPr id="3" name="Označba mesta za sliko 2" descr="Prazna označba mesta za dodajanje slike. Kliknite označbo mesta in izberite sliko, ki jo želite dodati."/>
          <p:cNvSpPr>
            <a:spLocks noGrp="1"/>
          </p:cNvSpPr>
          <p:nvPr>
            <p:ph type="pic" idx="1"/>
          </p:nvPr>
        </p:nvSpPr>
        <p:spPr>
          <a:xfrm>
            <a:off x="838198" y="685800"/>
            <a:ext cx="6400800" cy="5257800"/>
          </a:xfrm>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l-SI"/>
              <a:t>Kliknite ikono, če želite dodati sliko</a:t>
            </a:r>
            <a:endParaRPr lang="sl-SI" dirty="0"/>
          </a:p>
        </p:txBody>
      </p:sp>
      <p:sp>
        <p:nvSpPr>
          <p:cNvPr id="4" name="Označba mesta besedila 3"/>
          <p:cNvSpPr>
            <a:spLocks noGrp="1"/>
          </p:cNvSpPr>
          <p:nvPr>
            <p:ph type="body" sz="half" idx="2"/>
          </p:nvPr>
        </p:nvSpPr>
        <p:spPr>
          <a:xfrm>
            <a:off x="7924800" y="3581400"/>
            <a:ext cx="3428999"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l-SI"/>
              <a:t>Kliknite za urejanje slogov besedila matrice</a:t>
            </a:r>
          </a:p>
        </p:txBody>
      </p:sp>
      <p:sp>
        <p:nvSpPr>
          <p:cNvPr id="6" name="Označba mesta za nogo 4"/>
          <p:cNvSpPr>
            <a:spLocks noGrp="1"/>
          </p:cNvSpPr>
          <p:nvPr>
            <p:ph type="ftr" sz="quarter" idx="11"/>
          </p:nvPr>
        </p:nvSpPr>
        <p:spPr/>
        <p:txBody>
          <a:bodyPr rtlCol="0"/>
          <a:lstStyle/>
          <a:p>
            <a:pPr rtl="0"/>
            <a:endParaRPr lang="sl-SI" dirty="0"/>
          </a:p>
        </p:txBody>
      </p:sp>
      <p:sp>
        <p:nvSpPr>
          <p:cNvPr id="5" name="Označba mesta za datum 5"/>
          <p:cNvSpPr>
            <a:spLocks noGrp="1"/>
          </p:cNvSpPr>
          <p:nvPr>
            <p:ph type="dt" sz="half" idx="10"/>
          </p:nvPr>
        </p:nvSpPr>
        <p:spPr/>
        <p:txBody>
          <a:bodyPr rtlCol="0"/>
          <a:lstStyle/>
          <a:p>
            <a:pPr rtl="0"/>
            <a:fld id="{01935CE2-300F-429D-B29B-584AB6B47C97}" type="datetime1">
              <a:rPr lang="sl-SI" smtClean="0"/>
              <a:t>12. 07. 2024</a:t>
            </a:fld>
            <a:endParaRPr lang="sl-SI" dirty="0"/>
          </a:p>
        </p:txBody>
      </p:sp>
      <p:sp>
        <p:nvSpPr>
          <p:cNvPr id="7" name="Označba mesta številke diapozitiva 6"/>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CD4"/>
        </a:solidFill>
        <a:effectLst/>
      </p:bgPr>
    </p:bg>
    <p:spTree>
      <p:nvGrpSpPr>
        <p:cNvPr id="1" name=""/>
        <p:cNvGrpSpPr/>
        <p:nvPr/>
      </p:nvGrpSpPr>
      <p:grpSpPr>
        <a:xfrm>
          <a:off x="0" y="0"/>
          <a:ext cx="0" cy="0"/>
          <a:chOff x="0" y="0"/>
          <a:chExt cx="0" cy="0"/>
        </a:xfrm>
      </p:grpSpPr>
      <p:sp>
        <p:nvSpPr>
          <p:cNvPr id="7" name="Pravokotnik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 name="Označba mesta za naslov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pPr rtl="0"/>
            <a:r>
              <a:rPr lang="sl-SI" dirty="0"/>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sl-SI" dirty="0"/>
              <a:t>Uredite sloge besedila matrice</a:t>
            </a:r>
          </a:p>
          <a:p>
            <a:pPr lvl="1" rtl="0"/>
            <a:r>
              <a:rPr lang="sl-SI" dirty="0"/>
              <a:t>Druga raven</a:t>
            </a:r>
          </a:p>
          <a:p>
            <a:pPr lvl="2" rtl="0"/>
            <a:r>
              <a:rPr lang="sl-SI" dirty="0"/>
              <a:t>Tretja raven</a:t>
            </a:r>
          </a:p>
          <a:p>
            <a:pPr lvl="3" rtl="0"/>
            <a:r>
              <a:rPr lang="sl-SI" dirty="0"/>
              <a:t>Četrta raven</a:t>
            </a:r>
          </a:p>
          <a:p>
            <a:pPr lvl="4" rtl="0"/>
            <a:r>
              <a:rPr lang="sl-SI" dirty="0"/>
              <a:t>Peta raven</a:t>
            </a:r>
          </a:p>
        </p:txBody>
      </p:sp>
      <p:sp>
        <p:nvSpPr>
          <p:cNvPr id="5" name="Označba mesta za nogo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pPr rtl="0"/>
            <a:endParaRPr lang="sl-SI" dirty="0"/>
          </a:p>
        </p:txBody>
      </p:sp>
      <p:sp>
        <p:nvSpPr>
          <p:cNvPr id="4" name="Označba mesta za datum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4C287EA0-6D24-47FD-9772-FF2EB91C34E4}" type="datetime1">
              <a:rPr lang="sl-SI" smtClean="0"/>
              <a:pPr/>
              <a:t>12. 07. 2024</a:t>
            </a:fld>
            <a:endParaRPr lang="sl-SI" dirty="0"/>
          </a:p>
        </p:txBody>
      </p:sp>
      <p:sp>
        <p:nvSpPr>
          <p:cNvPr id="6" name="Označba mesta številke diapozitiva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pPr rtl="0"/>
            <a:fld id="{B13333A4-2EF1-4B79-B68C-AB20E66B4822}" type="slidenum">
              <a:rPr lang="sl-SI" smtClean="0"/>
              <a:pPr/>
              <a:t>‹#›</a:t>
            </a:fld>
            <a:endParaRPr lang="sl-SI" dirty="0"/>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17E853B-597E-9417-A605-4A31C855CB96}"/>
              </a:ext>
            </a:extLst>
          </p:cNvPr>
          <p:cNvPicPr>
            <a:picLocks noChangeAspect="1" noChangeArrowheads="1"/>
          </p:cNvPicPr>
          <p:nvPr/>
        </p:nvPicPr>
        <p:blipFill rotWithShape="1">
          <a:blip r:embed="rId3">
            <a:alphaModFix/>
            <a:extLst>
              <a:ext uri="{BEBA8EAE-BF5A-486C-A8C5-ECC9F3942E4B}">
                <a14:imgProps xmlns:a14="http://schemas.microsoft.com/office/drawing/2010/main">
                  <a14:imgLayer r:embed="rId4">
                    <a14:imgEffect>
                      <a14:sharpenSoften amount="7000"/>
                    </a14:imgEffect>
                    <a14:imgEffect>
                      <a14:colorTemperature colorTemp="7164"/>
                    </a14:imgEffect>
                    <a14:imgEffect>
                      <a14:saturation sat="60000"/>
                    </a14:imgEffect>
                    <a14:imgEffect>
                      <a14:brightnessContrast bright="1000" contrast="-27000"/>
                    </a14:imgEffect>
                  </a14:imgLayer>
                </a14:imgProps>
              </a:ext>
              <a:ext uri="{28A0092B-C50C-407E-A947-70E740481C1C}">
                <a14:useLocalDpi xmlns:a14="http://schemas.microsoft.com/office/drawing/2010/main" val="0"/>
              </a:ext>
            </a:extLst>
          </a:blip>
          <a:srcRect t="7877" b="260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a:extLst>
              <a:ext uri="{FF2B5EF4-FFF2-40B4-BE49-F238E27FC236}">
                <a16:creationId xmlns:a16="http://schemas.microsoft.com/office/drawing/2014/main" id="{2025521E-BE6E-9AD1-83C3-F77B7C27D907}"/>
              </a:ext>
            </a:extLst>
          </p:cNvPr>
          <p:cNvSpPr/>
          <p:nvPr/>
        </p:nvSpPr>
        <p:spPr>
          <a:xfrm>
            <a:off x="0" y="3933056"/>
            <a:ext cx="12192000" cy="20882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srgbClr val="54A1B6"/>
              </a:solidFill>
              <a:latin typeface="Open Sans" pitchFamily="2" charset="0"/>
              <a:ea typeface="Open Sans" pitchFamily="2" charset="0"/>
              <a:cs typeface="Open Sans" pitchFamily="2" charset="0"/>
            </a:endParaRPr>
          </a:p>
        </p:txBody>
      </p:sp>
      <p:sp>
        <p:nvSpPr>
          <p:cNvPr id="9" name="Pravokotnik 8">
            <a:extLst>
              <a:ext uri="{FF2B5EF4-FFF2-40B4-BE49-F238E27FC236}">
                <a16:creationId xmlns:a16="http://schemas.microsoft.com/office/drawing/2014/main" id="{B93088D9-F2E3-98E7-7743-EBA748F50E12}"/>
              </a:ext>
            </a:extLst>
          </p:cNvPr>
          <p:cNvSpPr/>
          <p:nvPr/>
        </p:nvSpPr>
        <p:spPr>
          <a:xfrm>
            <a:off x="7896200" y="4823309"/>
            <a:ext cx="4295800" cy="118008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Naslov 1"/>
          <p:cNvSpPr>
            <a:spLocks noGrp="1"/>
          </p:cNvSpPr>
          <p:nvPr>
            <p:ph type="ctrTitle"/>
          </p:nvPr>
        </p:nvSpPr>
        <p:spPr>
          <a:xfrm>
            <a:off x="2665494" y="3984155"/>
            <a:ext cx="9526506" cy="1287820"/>
          </a:xfrm>
        </p:spPr>
        <p:txBody>
          <a:bodyPr rtlCol="0">
            <a:noAutofit/>
          </a:bodyPr>
          <a:lstStyle/>
          <a:p>
            <a:pPr rtl="0"/>
            <a:r>
              <a:rPr lang="sl-SI" sz="3000" b="1" dirty="0">
                <a:solidFill>
                  <a:schemeClr val="bg1"/>
                </a:solidFill>
                <a:latin typeface="Corbel" panose="020B0503020204020204" pitchFamily="34" charset="0"/>
                <a:cs typeface="Times New Roman" panose="02020603050405020304" pitchFamily="18" charset="0"/>
              </a:rPr>
              <a:t>OBČINSKA CELOSTNA PROMETNA STRATEGIJA (OCPS) </a:t>
            </a:r>
            <a:r>
              <a:rPr lang="sl-SI" sz="4000" b="1" dirty="0">
                <a:solidFill>
                  <a:schemeClr val="bg1"/>
                </a:solidFill>
                <a:latin typeface="Corbel" panose="020B0503020204020204" pitchFamily="34" charset="0"/>
                <a:cs typeface="Times New Roman" panose="02020603050405020304" pitchFamily="18" charset="0"/>
              </a:rPr>
              <a:t>OBČINE </a:t>
            </a:r>
            <a:r>
              <a:rPr lang="sl-SI" sz="4000" b="1" dirty="0">
                <a:solidFill>
                  <a:schemeClr val="bg1"/>
                </a:solidFill>
                <a:effectLst/>
                <a:latin typeface="Corbel" panose="020B0503020204020204" pitchFamily="34" charset="0"/>
                <a:ea typeface="Calibri" panose="020F0502020204030204" pitchFamily="34" charset="0"/>
                <a:cs typeface="Calibri" panose="020F0502020204030204" pitchFamily="34" charset="0"/>
              </a:rPr>
              <a:t>Č</a:t>
            </a:r>
            <a:r>
              <a:rPr lang="sl-SI" sz="40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RNOMELJ</a:t>
            </a:r>
            <a:endParaRPr lang="sl-SI" sz="4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Podnaslov 2"/>
          <p:cNvSpPr>
            <a:spLocks noGrp="1"/>
          </p:cNvSpPr>
          <p:nvPr>
            <p:ph type="subTitle" idx="1"/>
          </p:nvPr>
        </p:nvSpPr>
        <p:spPr>
          <a:xfrm>
            <a:off x="2665494" y="5336898"/>
            <a:ext cx="10515598" cy="474836"/>
          </a:xfrm>
        </p:spPr>
        <p:txBody>
          <a:bodyPr rtlCol="0">
            <a:noAutofit/>
          </a:bodyPr>
          <a:lstStyle/>
          <a:p>
            <a:pPr rtl="0"/>
            <a:r>
              <a:rPr lang="sl-SI" sz="2800" dirty="0">
                <a:solidFill>
                  <a:schemeClr val="bg1"/>
                </a:solidFill>
                <a:latin typeface="Corbel" panose="020B0503020204020204" pitchFamily="34" charset="0"/>
                <a:cs typeface="Times New Roman" panose="02020603050405020304" pitchFamily="18" charset="0"/>
              </a:rPr>
              <a:t>junij 2024</a:t>
            </a:r>
            <a:endParaRPr lang="sl-SI" sz="2800" b="1" dirty="0">
              <a:solidFill>
                <a:schemeClr val="bg1"/>
              </a:solidFill>
              <a:latin typeface="Auto 1 Lt LF"/>
              <a:cs typeface="Times New Roman" panose="02020603050405020304" pitchFamily="18" charset="0"/>
            </a:endParaRPr>
          </a:p>
        </p:txBody>
      </p:sp>
      <p:pic>
        <p:nvPicPr>
          <p:cNvPr id="15" name="Slika 14">
            <a:extLst>
              <a:ext uri="{FF2B5EF4-FFF2-40B4-BE49-F238E27FC236}">
                <a16:creationId xmlns:a16="http://schemas.microsoft.com/office/drawing/2014/main" id="{668D1FFD-8049-00D9-BEF6-DDEBC6404616}"/>
              </a:ext>
            </a:extLst>
          </p:cNvPr>
          <p:cNvPicPr>
            <a:picLocks noChangeAspect="1"/>
          </p:cNvPicPr>
          <p:nvPr/>
        </p:nvPicPr>
        <p:blipFill rotWithShape="1">
          <a:blip r:embed="rId5"/>
          <a:srcRect l="12829" r="1418" b="3700"/>
          <a:stretch/>
        </p:blipFill>
        <p:spPr>
          <a:xfrm>
            <a:off x="9336360" y="0"/>
            <a:ext cx="2855640" cy="676964"/>
          </a:xfrm>
          <a:prstGeom prst="rect">
            <a:avLst/>
          </a:prstGeom>
        </p:spPr>
      </p:pic>
      <p:pic>
        <p:nvPicPr>
          <p:cNvPr id="5" name="Slika 4">
            <a:extLst>
              <a:ext uri="{FF2B5EF4-FFF2-40B4-BE49-F238E27FC236}">
                <a16:creationId xmlns:a16="http://schemas.microsoft.com/office/drawing/2014/main" id="{96EB9187-434E-7CBF-8C7A-048D5D9122DE}"/>
              </a:ext>
            </a:extLst>
          </p:cNvPr>
          <p:cNvPicPr>
            <a:picLocks noChangeAspect="1"/>
          </p:cNvPicPr>
          <p:nvPr/>
        </p:nvPicPr>
        <p:blipFill>
          <a:blip r:embed="rId6">
            <a:clrChange>
              <a:clrFrom>
                <a:srgbClr val="8BA11A"/>
              </a:clrFrom>
              <a:clrTo>
                <a:srgbClr val="8BA11A">
                  <a:alpha val="0"/>
                </a:srgbClr>
              </a:clrTo>
            </a:clrChange>
            <a:extLst>
              <a:ext uri="{BEBA8EAE-BF5A-486C-A8C5-ECC9F3942E4B}">
                <a14:imgProps xmlns:a14="http://schemas.microsoft.com/office/drawing/2010/main">
                  <a14:imgLayer r:embed="rId7">
                    <a14:imgEffect>
                      <a14:backgroundRemoval t="9707" b="89894" l="5321" r="96185">
                        <a14:foregroundMark x1="90663" y1="12500" x2="92871" y2="16489"/>
                        <a14:foregroundMark x1="94378" y1="13564" x2="96285" y2="15027"/>
                        <a14:foregroundMark x1="18066" y1="86407" x2="17269" y2="86569"/>
                        <a14:foregroundMark x1="7682" y1="68963" x2="5321" y2="64628"/>
                        <a14:foregroundMark x1="17269" y1="86569" x2="16852" y2="85804"/>
                        <a14:foregroundMark x1="5321" y1="64628" x2="10542" y2="38963"/>
                        <a14:foregroundMark x1="58936" y1="87899" x2="69679" y2="87899"/>
                        <a14:foregroundMark x1="60141" y1="89894" x2="65161" y2="89761"/>
                        <a14:foregroundMark x1="20582" y1="89096" x2="28012" y2="89229"/>
                        <a14:foregroundMark x1="28012" y1="89229" x2="29819" y2="88431"/>
                        <a14:backgroundMark x1="14257" y1="72739" x2="10944" y2="76064"/>
                        <a14:backgroundMark x1="22390" y1="79521" x2="24297" y2="86436"/>
                        <a14:backgroundMark x1="32329" y1="85372" x2="26506" y2="86436"/>
                        <a14:backgroundMark x1="19076" y1="84441" x2="9438" y2="71277"/>
                        <a14:backgroundMark x1="21988" y1="86436" x2="19779" y2="84973"/>
                        <a14:backgroundMark x1="17570" y1="83378" x2="11747" y2="77128"/>
                        <a14:backgroundMark x1="17972" y1="84973" x2="15060" y2="81915"/>
                        <a14:backgroundMark x1="11345" y1="75665" x2="10241" y2="73670"/>
                        <a14:backgroundMark x1="9137" y1="71277" x2="9137" y2="71277"/>
                        <a14:backgroundMark x1="9438" y1="73670" x2="9438" y2="73670"/>
                        <a14:backgroundMark x1="9137" y1="71676" x2="9137" y2="71676"/>
                        <a14:backgroundMark x1="10241" y1="72739" x2="10241" y2="72739"/>
                        <a14:backgroundMark x1="35341" y1="81915" x2="32028" y2="84973"/>
                        <a14:backgroundMark x1="35743" y1="82447" x2="35743" y2="82447"/>
                        <a14:backgroundMark x1="22102" y1="87204" x2="15361" y2="83378"/>
                        <a14:backgroundMark x1="23193" y1="86436" x2="20582" y2="84973"/>
                        <a14:backgroundMark x1="11345" y1="75133" x2="8735" y2="70213"/>
                        <a14:backgroundMark x1="12048" y1="74202" x2="9137" y2="71277"/>
                        <a14:backgroundMark x1="36044" y1="82447" x2="36044" y2="82447"/>
                        <a14:backgroundMark x1="36044" y1="80053" x2="36044" y2="82447"/>
                        <a14:backgroundMark x1="10944" y1="73138" x2="8735" y2="69814"/>
                        <a14:backgroundMark x1="10542" y1="73670" x2="8333" y2="69814"/>
                        <a14:backgroundMark x1="10944" y1="73005" x2="7831" y2="69415"/>
                        <a14:backgroundMark x1="8835" y1="71277" x2="7731" y2="68617"/>
                        <a14:backgroundMark x1="18373" y1="86702" x2="17972" y2="86303"/>
                        <a14:backgroundMark x1="36145" y1="82713" x2="35743" y2="83245"/>
                        <a14:backgroundMark x1="37149" y1="82048" x2="36145" y2="82979"/>
                        <a14:backgroundMark x1="8534" y1="70346" x2="7731" y2="68484"/>
                      </a14:backgroundRemoval>
                    </a14:imgEffect>
                  </a14:imgLayer>
                </a14:imgProps>
              </a:ext>
            </a:extLst>
          </a:blip>
          <a:stretch>
            <a:fillRect/>
          </a:stretch>
        </p:blipFill>
        <p:spPr>
          <a:xfrm>
            <a:off x="421373" y="4221088"/>
            <a:ext cx="2148221" cy="1621963"/>
          </a:xfrm>
          <a:prstGeom prst="rect">
            <a:avLst/>
          </a:prstGeom>
        </p:spPr>
      </p:pic>
      <p:pic>
        <p:nvPicPr>
          <p:cNvPr id="7" name="Slika 6">
            <a:extLst>
              <a:ext uri="{FF2B5EF4-FFF2-40B4-BE49-F238E27FC236}">
                <a16:creationId xmlns:a16="http://schemas.microsoft.com/office/drawing/2014/main" id="{DF96D3A2-46CF-7F10-AC66-6CABBBD88C9F}"/>
              </a:ext>
            </a:extLst>
          </p:cNvPr>
          <p:cNvPicPr>
            <a:picLocks noChangeAspect="1"/>
          </p:cNvPicPr>
          <p:nvPr/>
        </p:nvPicPr>
        <p:blipFill>
          <a:blip r:embed="rId8"/>
          <a:stretch>
            <a:fillRect/>
          </a:stretch>
        </p:blipFill>
        <p:spPr>
          <a:xfrm>
            <a:off x="10574167" y="5552573"/>
            <a:ext cx="1505694" cy="385899"/>
          </a:xfrm>
          <a:prstGeom prst="rect">
            <a:avLst/>
          </a:prstGeom>
        </p:spPr>
      </p:pic>
      <p:pic>
        <p:nvPicPr>
          <p:cNvPr id="10" name="Slika 9">
            <a:extLst>
              <a:ext uri="{FF2B5EF4-FFF2-40B4-BE49-F238E27FC236}">
                <a16:creationId xmlns:a16="http://schemas.microsoft.com/office/drawing/2014/main" id="{77AE09EE-CD0E-A596-594A-AFC3B54F4801}"/>
              </a:ext>
            </a:extLst>
          </p:cNvPr>
          <p:cNvPicPr>
            <a:picLocks noChangeAspect="1"/>
          </p:cNvPicPr>
          <p:nvPr/>
        </p:nvPicPr>
        <p:blipFill>
          <a:blip r:embed="rId9"/>
          <a:stretch>
            <a:fillRect/>
          </a:stretch>
        </p:blipFill>
        <p:spPr>
          <a:xfrm>
            <a:off x="9265802" y="5576401"/>
            <a:ext cx="1266784" cy="359272"/>
          </a:xfrm>
          <a:prstGeom prst="rect">
            <a:avLst/>
          </a:prstGeom>
        </p:spPr>
      </p:pic>
      <p:pic>
        <p:nvPicPr>
          <p:cNvPr id="12" name="Slika 11">
            <a:extLst>
              <a:ext uri="{FF2B5EF4-FFF2-40B4-BE49-F238E27FC236}">
                <a16:creationId xmlns:a16="http://schemas.microsoft.com/office/drawing/2014/main" id="{11BBBF58-76AD-4351-5B2A-BB64170FBC91}"/>
              </a:ext>
            </a:extLst>
          </p:cNvPr>
          <p:cNvPicPr>
            <a:picLocks noChangeAspect="1"/>
          </p:cNvPicPr>
          <p:nvPr/>
        </p:nvPicPr>
        <p:blipFill>
          <a:blip r:embed="rId10"/>
          <a:stretch>
            <a:fillRect/>
          </a:stretch>
        </p:blipFill>
        <p:spPr>
          <a:xfrm>
            <a:off x="7976829" y="5549774"/>
            <a:ext cx="1158484" cy="385899"/>
          </a:xfrm>
          <a:prstGeom prst="rect">
            <a:avLst/>
          </a:prstGeom>
        </p:spPr>
      </p:pic>
      <p:sp>
        <p:nvSpPr>
          <p:cNvPr id="6" name="AutoShape 2">
            <a:extLst>
              <a:ext uri="{FF2B5EF4-FFF2-40B4-BE49-F238E27FC236}">
                <a16:creationId xmlns:a16="http://schemas.microsoft.com/office/drawing/2014/main" id="{7FADD6F3-525C-84F4-DF8C-24E2B7BCE1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0409B528-FB66-0541-6848-9CA7921C2B7D}"/>
            </a:ext>
          </a:extLst>
        </p:cNvPr>
        <p:cNvGrpSpPr/>
        <p:nvPr/>
      </p:nvGrpSpPr>
      <p:grpSpPr>
        <a:xfrm>
          <a:off x="0" y="0"/>
          <a:ext cx="0" cy="0"/>
          <a:chOff x="0" y="0"/>
          <a:chExt cx="0" cy="0"/>
        </a:xfrm>
      </p:grpSpPr>
      <p:sp>
        <p:nvSpPr>
          <p:cNvPr id="9" name="Pravokotnik 8">
            <a:extLst>
              <a:ext uri="{FF2B5EF4-FFF2-40B4-BE49-F238E27FC236}">
                <a16:creationId xmlns:a16="http://schemas.microsoft.com/office/drawing/2014/main" id="{242BF703-B6B0-ECB9-8B23-A4086FE61F6D}"/>
              </a:ext>
            </a:extLst>
          </p:cNvPr>
          <p:cNvSpPr/>
          <p:nvPr/>
        </p:nvSpPr>
        <p:spPr>
          <a:xfrm>
            <a:off x="0" y="4077072"/>
            <a:ext cx="12192000" cy="2088232"/>
          </a:xfrm>
          <a:prstGeom prst="rect">
            <a:avLst/>
          </a:prstGeom>
          <a:solidFill>
            <a:srgbClr val="B4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4" name="Naslov 1">
            <a:extLst>
              <a:ext uri="{FF2B5EF4-FFF2-40B4-BE49-F238E27FC236}">
                <a16:creationId xmlns:a16="http://schemas.microsoft.com/office/drawing/2014/main" id="{A4311602-DD50-11B2-290A-8CABE3D8BBEB}"/>
              </a:ext>
            </a:extLst>
          </p:cNvPr>
          <p:cNvSpPr txBox="1">
            <a:spLocks/>
          </p:cNvSpPr>
          <p:nvPr/>
        </p:nvSpPr>
        <p:spPr>
          <a:xfrm>
            <a:off x="841248" y="3429000"/>
            <a:ext cx="9601200" cy="1838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sl-SI" b="1" dirty="0">
                <a:solidFill>
                  <a:srgbClr val="313D34"/>
                </a:solidFill>
                <a:latin typeface="Auto 1 Lt LF"/>
                <a:ea typeface="Segoe UI" panose="020B0502040204020203" pitchFamily="34" charset="0"/>
                <a:cs typeface="Segoe UI" panose="020B0502040204020203" pitchFamily="34" charset="0"/>
              </a:rPr>
              <a:t>PRILOŽNOSTI za Črnomelj</a:t>
            </a:r>
          </a:p>
        </p:txBody>
      </p:sp>
      <p:pic>
        <p:nvPicPr>
          <p:cNvPr id="12" name="Slika 11">
            <a:extLst>
              <a:ext uri="{FF2B5EF4-FFF2-40B4-BE49-F238E27FC236}">
                <a16:creationId xmlns:a16="http://schemas.microsoft.com/office/drawing/2014/main" id="{B2E0B660-1AE7-D1F9-3B67-00CECC9FC0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0456" y="0"/>
            <a:ext cx="1991544" cy="710763"/>
          </a:xfrm>
          <a:prstGeom prst="rect">
            <a:avLst/>
          </a:prstGeom>
        </p:spPr>
      </p:pic>
      <p:sp>
        <p:nvSpPr>
          <p:cNvPr id="2" name="Označba mesta besedila 2">
            <a:extLst>
              <a:ext uri="{FF2B5EF4-FFF2-40B4-BE49-F238E27FC236}">
                <a16:creationId xmlns:a16="http://schemas.microsoft.com/office/drawing/2014/main" id="{94B6406B-CCC6-8FAC-1D0D-4769BEA3D4E7}"/>
              </a:ext>
            </a:extLst>
          </p:cNvPr>
          <p:cNvSpPr txBox="1">
            <a:spLocks/>
          </p:cNvSpPr>
          <p:nvPr/>
        </p:nvSpPr>
        <p:spPr>
          <a:xfrm>
            <a:off x="841248" y="5340096"/>
            <a:ext cx="9601200" cy="475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sl-SI" sz="1800" dirty="0">
                <a:latin typeface="Auto 1 Lt LF"/>
                <a:cs typeface="Segoe UI" panose="020B0502040204020203" pitchFamily="34" charset="0"/>
              </a:rPr>
              <a:t>Visoka kakovost življenja in dobri pogoji za razvoj</a:t>
            </a:r>
            <a:endParaRPr lang="sl-SI" dirty="0">
              <a:latin typeface="Auto 1 Lt LF"/>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2031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CEBF3AD1-3DE1-DE2A-C986-A00A13283C03}"/>
            </a:ext>
          </a:extLst>
        </p:cNvPr>
        <p:cNvGrpSpPr/>
        <p:nvPr/>
      </p:nvGrpSpPr>
      <p:grpSpPr>
        <a:xfrm>
          <a:off x="0" y="0"/>
          <a:ext cx="0" cy="0"/>
          <a:chOff x="0" y="0"/>
          <a:chExt cx="0" cy="0"/>
        </a:xfrm>
      </p:grpSpPr>
      <p:sp>
        <p:nvSpPr>
          <p:cNvPr id="3" name="Označba mesta za vsebino 2">
            <a:extLst>
              <a:ext uri="{FF2B5EF4-FFF2-40B4-BE49-F238E27FC236}">
                <a16:creationId xmlns:a16="http://schemas.microsoft.com/office/drawing/2014/main" id="{08EFCD5D-AE39-A832-3C49-EA4F2DE349C8}"/>
              </a:ext>
            </a:extLst>
          </p:cNvPr>
          <p:cNvSpPr>
            <a:spLocks noGrp="1"/>
          </p:cNvSpPr>
          <p:nvPr>
            <p:ph idx="1"/>
          </p:nvPr>
        </p:nvSpPr>
        <p:spPr>
          <a:xfrm>
            <a:off x="838200" y="764704"/>
            <a:ext cx="6193904" cy="5616624"/>
          </a:xfrm>
        </p:spPr>
        <p:txBody>
          <a:bodyPr rtlCol="0">
            <a:normAutofit fontScale="92500" lnSpcReduction="10000"/>
          </a:bodyPr>
          <a:lstStyle/>
          <a:p>
            <a:pPr rtl="0">
              <a:buClr>
                <a:srgbClr val="7E5B5B"/>
              </a:buClr>
            </a:pPr>
            <a:r>
              <a:rPr lang="sl-SI" dirty="0">
                <a:solidFill>
                  <a:schemeClr val="bg1"/>
                </a:solidFill>
                <a:latin typeface="Auto 1 Lt LF"/>
                <a:cs typeface="Segoe UI" panose="020B0502040204020203" pitchFamily="34" charset="0"/>
              </a:rPr>
              <a:t>Manj zastojev, manj onesnaženja, boljša kakovost bivanja,</a:t>
            </a:r>
          </a:p>
          <a:p>
            <a:pPr rtl="0">
              <a:buClr>
                <a:srgbClr val="7E5B5B"/>
              </a:buClr>
            </a:pPr>
            <a:r>
              <a:rPr lang="sl-SI" dirty="0">
                <a:solidFill>
                  <a:schemeClr val="bg1"/>
                </a:solidFill>
                <a:latin typeface="Auto 1 Lt LF"/>
                <a:cs typeface="Segoe UI" panose="020B0502040204020203" pitchFamily="34" charset="0"/>
              </a:rPr>
              <a:t>Pozitivni učinki na okolje in zdravje,</a:t>
            </a:r>
          </a:p>
          <a:p>
            <a:pPr rtl="0">
              <a:buClr>
                <a:srgbClr val="7E5B5B"/>
              </a:buClr>
            </a:pPr>
            <a:r>
              <a:rPr lang="sl-SI" dirty="0">
                <a:solidFill>
                  <a:schemeClr val="bg1"/>
                </a:solidFill>
                <a:latin typeface="Auto 1 Lt LF"/>
                <a:ea typeface="Segoe UI" panose="020B0502040204020203" pitchFamily="34" charset="0"/>
                <a:cs typeface="Segoe UI" panose="020B0502040204020203" pitchFamily="34" charset="0"/>
              </a:rPr>
              <a:t>Privlačnejša podoba in uspešnejša skupnost,</a:t>
            </a:r>
          </a:p>
          <a:p>
            <a:pPr rtl="0">
              <a:buClr>
                <a:srgbClr val="7E5B5B"/>
              </a:buClr>
            </a:pPr>
            <a:r>
              <a:rPr lang="sl-SI" dirty="0">
                <a:solidFill>
                  <a:schemeClr val="bg1"/>
                </a:solidFill>
                <a:latin typeface="Auto 1 Lt LF"/>
                <a:ea typeface="Segoe UI" panose="020B0502040204020203" pitchFamily="34" charset="0"/>
                <a:cs typeface="Segoe UI" panose="020B0502040204020203" pitchFamily="34" charset="0"/>
              </a:rPr>
              <a:t>Izboljšana prometna varnost</a:t>
            </a:r>
          </a:p>
          <a:p>
            <a:pPr rtl="0">
              <a:buClr>
                <a:srgbClr val="7E5B5B"/>
              </a:buClr>
            </a:pPr>
            <a:r>
              <a:rPr lang="sl-SI" dirty="0">
                <a:solidFill>
                  <a:schemeClr val="bg1"/>
                </a:solidFill>
                <a:latin typeface="Auto 1 Lt LF"/>
                <a:ea typeface="Segoe UI" panose="020B0502040204020203" pitchFamily="34" charset="0"/>
                <a:cs typeface="Segoe UI" panose="020B0502040204020203" pitchFamily="34" charset="0"/>
              </a:rPr>
              <a:t>Izboljšani mobilnost in dostopnost,</a:t>
            </a:r>
          </a:p>
          <a:p>
            <a:pPr rtl="0">
              <a:buClr>
                <a:srgbClr val="7E5B5B"/>
              </a:buClr>
            </a:pPr>
            <a:r>
              <a:rPr lang="sl-SI" dirty="0">
                <a:solidFill>
                  <a:schemeClr val="bg1"/>
                </a:solidFill>
                <a:latin typeface="Auto 1 Lt LF"/>
                <a:ea typeface="Segoe UI" panose="020B0502040204020203" pitchFamily="34" charset="0"/>
                <a:cs typeface="Segoe UI" panose="020B0502040204020203" pitchFamily="34" charset="0"/>
              </a:rPr>
              <a:t>Odločitve, ki jih javnost podpira</a:t>
            </a:r>
          </a:p>
          <a:p>
            <a:pPr>
              <a:buClr>
                <a:srgbClr val="7E5B5B"/>
              </a:buClr>
            </a:pPr>
            <a:r>
              <a:rPr lang="sl-SI" dirty="0">
                <a:solidFill>
                  <a:schemeClr val="bg1"/>
                </a:solidFill>
                <a:latin typeface="Auto 1 Lt LF"/>
                <a:ea typeface="Segoe UI" panose="020B0502040204020203" pitchFamily="34" charset="0"/>
                <a:cs typeface="Segoe UI" panose="020B0502040204020203" pitchFamily="34" charset="0"/>
              </a:rPr>
              <a:t>Bolje izkoriščena prometna infrastruktura in nižji stroški za mobilnost v proračunih prebivalcev in organizacij v občini,</a:t>
            </a:r>
          </a:p>
          <a:p>
            <a:pPr rtl="0">
              <a:buClr>
                <a:srgbClr val="7E5B5B"/>
              </a:buClr>
            </a:pPr>
            <a:r>
              <a:rPr lang="sl-SI" dirty="0">
                <a:solidFill>
                  <a:schemeClr val="bg1"/>
                </a:solidFill>
                <a:latin typeface="Auto 1 Lt LF"/>
                <a:ea typeface="Segoe UI" panose="020B0502040204020203" pitchFamily="34" charset="0"/>
                <a:cs typeface="Segoe UI" panose="020B0502040204020203" pitchFamily="34" charset="0"/>
              </a:rPr>
              <a:t>Olajšan dostop do sredstev za naložbe v promet </a:t>
            </a:r>
            <a:r>
              <a:rPr lang="sl-SI" sz="1600" dirty="0">
                <a:solidFill>
                  <a:schemeClr val="bg1"/>
                </a:solidFill>
                <a:latin typeface="Auto 1 Lt LF"/>
                <a:ea typeface="Segoe UI" panose="020B0502040204020203" pitchFamily="34" charset="0"/>
                <a:cs typeface="Segoe UI" panose="020B0502040204020203" pitchFamily="34" charset="0"/>
              </a:rPr>
              <a:t>(Evropska komisija in MZI dodelitev sredstev za naložbe v promet vse pogosteje pogojujeta z obstojem področnega strateškega dokumenta)</a:t>
            </a:r>
            <a:r>
              <a:rPr lang="sl-SI" dirty="0">
                <a:solidFill>
                  <a:schemeClr val="bg1"/>
                </a:solidFill>
                <a:latin typeface="Auto 1 Lt LF"/>
                <a:ea typeface="Segoe UI" panose="020B0502040204020203" pitchFamily="34" charset="0"/>
                <a:cs typeface="Segoe UI" panose="020B0502040204020203" pitchFamily="34" charset="0"/>
              </a:rPr>
              <a:t>,</a:t>
            </a:r>
          </a:p>
          <a:p>
            <a:pPr rtl="0">
              <a:buClr>
                <a:srgbClr val="7E5B5B"/>
              </a:buClr>
            </a:pPr>
            <a:r>
              <a:rPr lang="sl-SI" dirty="0">
                <a:solidFill>
                  <a:schemeClr val="bg1"/>
                </a:solidFill>
                <a:latin typeface="Auto 1 Lt LF"/>
                <a:ea typeface="Segoe UI" panose="020B0502040204020203" pitchFamily="34" charset="0"/>
                <a:cs typeface="Segoe UI" panose="020B0502040204020203" pitchFamily="34" charset="0"/>
              </a:rPr>
              <a:t>Učinkovito naslavljanje obveznosti </a:t>
            </a:r>
            <a:r>
              <a:rPr lang="sl-SI" sz="1600" dirty="0">
                <a:solidFill>
                  <a:schemeClr val="bg1"/>
                </a:solidFill>
                <a:latin typeface="Auto 1 Lt LF"/>
                <a:ea typeface="Segoe UI" panose="020B0502040204020203" pitchFamily="34" charset="0"/>
                <a:cs typeface="Segoe UI" panose="020B0502040204020203" pitchFamily="34" charset="0"/>
              </a:rPr>
              <a:t>(</a:t>
            </a:r>
            <a:r>
              <a:rPr lang="sl-SI" sz="1600" b="0" i="0" u="none" strike="noStrike" baseline="0" dirty="0">
                <a:solidFill>
                  <a:schemeClr val="bg1"/>
                </a:solidFill>
                <a:latin typeface="Auto 1 Lt LF"/>
                <a:cs typeface="Segoe UI" panose="020B0502040204020203" pitchFamily="34" charset="0"/>
              </a:rPr>
              <a:t>Direktiva o kakovosti zraka Evropske komisije, nacionalni predpisi glede nadzora nad hrupom, …) </a:t>
            </a:r>
            <a:endParaRPr lang="sl-SI" sz="1600" dirty="0">
              <a:solidFill>
                <a:schemeClr val="bg1"/>
              </a:solidFill>
              <a:latin typeface="Auto 1 Lt LF"/>
              <a:ea typeface="Segoe UI" panose="020B0502040204020203" pitchFamily="34" charset="0"/>
              <a:cs typeface="Segoe UI" panose="020B0502040204020203" pitchFamily="34" charset="0"/>
            </a:endParaRPr>
          </a:p>
          <a:p>
            <a:pPr rtl="0">
              <a:buClr>
                <a:srgbClr val="7E5B5B"/>
              </a:buClr>
            </a:pPr>
            <a:r>
              <a:rPr lang="sl-SI" dirty="0">
                <a:solidFill>
                  <a:schemeClr val="bg1"/>
                </a:solidFill>
                <a:latin typeface="Auto 1 Lt LF"/>
                <a:ea typeface="Segoe UI" panose="020B0502040204020203" pitchFamily="34" charset="0"/>
                <a:cs typeface="Segoe UI" panose="020B0502040204020203" pitchFamily="34" charset="0"/>
              </a:rPr>
              <a:t>Nove in celovite politične vizije.</a:t>
            </a:r>
          </a:p>
          <a:p>
            <a:pPr rtl="0">
              <a:buClr>
                <a:srgbClr val="7E5B5B"/>
              </a:buClr>
            </a:pPr>
            <a:endParaRPr lang="sl-SI" dirty="0">
              <a:solidFill>
                <a:srgbClr val="313D34"/>
              </a:solidFill>
              <a:latin typeface="Auto 1 Lt LF"/>
              <a:ea typeface="Segoe UI" panose="020B0502040204020203" pitchFamily="34" charset="0"/>
              <a:cs typeface="Segoe UI" panose="020B0502040204020203" pitchFamily="34" charset="0"/>
            </a:endParaRPr>
          </a:p>
        </p:txBody>
      </p:sp>
      <p:pic>
        <p:nvPicPr>
          <p:cNvPr id="3074" name="Picture 2" descr="Vector flat illustration for world car free day">
            <a:extLst>
              <a:ext uri="{FF2B5EF4-FFF2-40B4-BE49-F238E27FC236}">
                <a16:creationId xmlns:a16="http://schemas.microsoft.com/office/drawing/2014/main" id="{50876EDE-DB91-124D-B424-52D17FBBFC6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7104112" y="1086215"/>
            <a:ext cx="4680000"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58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93E358EC-C38C-9645-FF64-9D756ECC4B1B}"/>
            </a:ext>
          </a:extLst>
        </p:cNvPr>
        <p:cNvGrpSpPr/>
        <p:nvPr/>
      </p:nvGrpSpPr>
      <p:grpSpPr>
        <a:xfrm>
          <a:off x="0" y="0"/>
          <a:ext cx="0" cy="0"/>
          <a:chOff x="0" y="0"/>
          <a:chExt cx="0" cy="0"/>
        </a:xfrm>
      </p:grpSpPr>
      <p:pic>
        <p:nvPicPr>
          <p:cNvPr id="6" name="Slika 5">
            <a:extLst>
              <a:ext uri="{FF2B5EF4-FFF2-40B4-BE49-F238E27FC236}">
                <a16:creationId xmlns:a16="http://schemas.microsoft.com/office/drawing/2014/main" id="{95879401-4918-A1D8-0827-AAF57E54A5D9}"/>
              </a:ext>
            </a:extLst>
          </p:cNvPr>
          <p:cNvPicPr>
            <a:picLocks noChangeAspect="1"/>
          </p:cNvPicPr>
          <p:nvPr/>
        </p:nvPicPr>
        <p:blipFill>
          <a:blip r:embed="rId3"/>
          <a:stretch>
            <a:fillRect/>
          </a:stretch>
        </p:blipFill>
        <p:spPr>
          <a:xfrm>
            <a:off x="1836420" y="0"/>
            <a:ext cx="8519160" cy="6858000"/>
          </a:xfrm>
          <a:prstGeom prst="rect">
            <a:avLst/>
          </a:prstGeom>
        </p:spPr>
      </p:pic>
      <p:sp>
        <p:nvSpPr>
          <p:cNvPr id="2" name="Pravokotnik: zaokroženi vogali 1">
            <a:extLst>
              <a:ext uri="{FF2B5EF4-FFF2-40B4-BE49-F238E27FC236}">
                <a16:creationId xmlns:a16="http://schemas.microsoft.com/office/drawing/2014/main" id="{E3653FE6-338B-E485-2716-1FCF21F53A83}"/>
              </a:ext>
            </a:extLst>
          </p:cNvPr>
          <p:cNvSpPr/>
          <p:nvPr/>
        </p:nvSpPr>
        <p:spPr>
          <a:xfrm>
            <a:off x="1836420" y="4149080"/>
            <a:ext cx="5483716" cy="144016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38183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6F84AC25-33EC-C34C-2E67-BD8969DA79F6}"/>
            </a:ext>
          </a:extLst>
        </p:cNvPr>
        <p:cNvGrpSpPr/>
        <p:nvPr/>
      </p:nvGrpSpPr>
      <p:grpSpPr>
        <a:xfrm>
          <a:off x="0" y="0"/>
          <a:ext cx="0" cy="0"/>
          <a:chOff x="0" y="0"/>
          <a:chExt cx="0" cy="0"/>
        </a:xfrm>
      </p:grpSpPr>
      <p:sp>
        <p:nvSpPr>
          <p:cNvPr id="4" name="Označba mesta vsebine 3">
            <a:extLst>
              <a:ext uri="{FF2B5EF4-FFF2-40B4-BE49-F238E27FC236}">
                <a16:creationId xmlns:a16="http://schemas.microsoft.com/office/drawing/2014/main" id="{96F0A1DF-7F4B-399B-3E31-95A6A5889337}"/>
              </a:ext>
            </a:extLst>
          </p:cNvPr>
          <p:cNvSpPr>
            <a:spLocks noGrp="1"/>
          </p:cNvSpPr>
          <p:nvPr>
            <p:ph idx="1"/>
          </p:nvPr>
        </p:nvSpPr>
        <p:spPr>
          <a:xfrm>
            <a:off x="839416" y="1196752"/>
            <a:ext cx="10784967" cy="4207322"/>
          </a:xfrm>
        </p:spPr>
        <p:txBody>
          <a:bodyPr/>
          <a:lstStyle/>
          <a:p>
            <a:pPr>
              <a:buClr>
                <a:srgbClr val="7E5B5B"/>
              </a:buClr>
            </a:pPr>
            <a:r>
              <a:rPr lang="sl-SI" dirty="0">
                <a:solidFill>
                  <a:srgbClr val="313D34"/>
                </a:solidFill>
                <a:latin typeface="Auto 1 Lt LF"/>
                <a:cs typeface="Segoe UI" panose="020B0502040204020203" pitchFamily="34" charset="0"/>
              </a:rPr>
              <a:t>Priprava Strategije zahteva manj časa kot priprava mnogih drugih vrst načrtov. </a:t>
            </a:r>
          </a:p>
          <a:p>
            <a:pPr>
              <a:buClr>
                <a:srgbClr val="7E5B5B"/>
              </a:buClr>
            </a:pPr>
            <a:r>
              <a:rPr lang="sl-SI" b="1" dirty="0">
                <a:solidFill>
                  <a:srgbClr val="313D34"/>
                </a:solidFill>
                <a:latin typeface="Auto 1 Lt LF"/>
                <a:cs typeface="Segoe UI" panose="020B0502040204020203" pitchFamily="34" charset="0"/>
              </a:rPr>
              <a:t>V slabem letu</a:t>
            </a:r>
            <a:r>
              <a:rPr lang="sl-SI" dirty="0">
                <a:solidFill>
                  <a:srgbClr val="313D34"/>
                </a:solidFill>
                <a:latin typeface="Auto 1 Lt LF"/>
                <a:cs typeface="Segoe UI" panose="020B0502040204020203" pitchFamily="34" charset="0"/>
              </a:rPr>
              <a:t> lahko Strategijo pripeljemo </a:t>
            </a:r>
            <a:r>
              <a:rPr lang="sl-SI" b="1" dirty="0">
                <a:solidFill>
                  <a:srgbClr val="313D34"/>
                </a:solidFill>
                <a:latin typeface="Auto 1 Lt LF"/>
                <a:cs typeface="Segoe UI" panose="020B0502040204020203" pitchFamily="34" charset="0"/>
              </a:rPr>
              <a:t>do obravnave na občinskem svetu</a:t>
            </a:r>
            <a:r>
              <a:rPr lang="sl-SI" dirty="0">
                <a:solidFill>
                  <a:srgbClr val="313D34"/>
                </a:solidFill>
                <a:latin typeface="Auto 1 Lt LF"/>
                <a:cs typeface="Segoe UI" panose="020B0502040204020203" pitchFamily="34" charset="0"/>
              </a:rPr>
              <a:t>. </a:t>
            </a:r>
          </a:p>
          <a:p>
            <a:pPr marL="0" indent="0">
              <a:buClr>
                <a:srgbClr val="7E5B5B"/>
              </a:buClr>
              <a:buNone/>
            </a:pPr>
            <a:endParaRPr lang="sl-SI" dirty="0">
              <a:solidFill>
                <a:srgbClr val="313D34"/>
              </a:solidFill>
              <a:latin typeface="Auto 1 Lt LF"/>
              <a:cs typeface="Segoe UI" panose="020B0502040204020203" pitchFamily="34" charset="0"/>
            </a:endParaRPr>
          </a:p>
        </p:txBody>
      </p:sp>
      <p:pic>
        <p:nvPicPr>
          <p:cNvPr id="4098" name="Picture 2" descr="Free vector flat background for world car free day">
            <a:extLst>
              <a:ext uri="{FF2B5EF4-FFF2-40B4-BE49-F238E27FC236}">
                <a16:creationId xmlns:a16="http://schemas.microsoft.com/office/drawing/2014/main" id="{818161D1-0686-06E2-4BF4-01C8DDD84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728" y="2564904"/>
            <a:ext cx="5472608" cy="364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82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pic>
        <p:nvPicPr>
          <p:cNvPr id="3" name="Slika 2">
            <a:extLst>
              <a:ext uri="{FF2B5EF4-FFF2-40B4-BE49-F238E27FC236}">
                <a16:creationId xmlns:a16="http://schemas.microsoft.com/office/drawing/2014/main" id="{4DB5FA68-4800-EF5A-D59A-FBA1B64025A5}"/>
              </a:ext>
            </a:extLst>
          </p:cNvPr>
          <p:cNvPicPr>
            <a:picLocks noChangeAspect="1"/>
          </p:cNvPicPr>
          <p:nvPr/>
        </p:nvPicPr>
        <p:blipFill>
          <a:blip r:embed="rId3"/>
          <a:stretch>
            <a:fillRect/>
          </a:stretch>
        </p:blipFill>
        <p:spPr>
          <a:xfrm>
            <a:off x="-96688" y="0"/>
            <a:ext cx="7324475" cy="6858000"/>
          </a:xfrm>
          <a:prstGeom prst="rect">
            <a:avLst/>
          </a:prstGeom>
        </p:spPr>
      </p:pic>
      <p:sp>
        <p:nvSpPr>
          <p:cNvPr id="6" name="PoljeZBesedilom 5">
            <a:extLst>
              <a:ext uri="{FF2B5EF4-FFF2-40B4-BE49-F238E27FC236}">
                <a16:creationId xmlns:a16="http://schemas.microsoft.com/office/drawing/2014/main" id="{96C42E38-CCBD-92A5-6585-84AA0B039584}"/>
              </a:ext>
            </a:extLst>
          </p:cNvPr>
          <p:cNvSpPr txBox="1"/>
          <p:nvPr/>
        </p:nvSpPr>
        <p:spPr>
          <a:xfrm>
            <a:off x="-114313" y="0"/>
            <a:ext cx="3096344" cy="707886"/>
          </a:xfrm>
          <a:prstGeom prst="rect">
            <a:avLst/>
          </a:prstGeom>
          <a:noFill/>
        </p:spPr>
        <p:txBody>
          <a:bodyPr wrap="square">
            <a:spAutoFit/>
          </a:bodyPr>
          <a:lstStyle/>
          <a:p>
            <a:r>
              <a:rPr lang="sl-SI" sz="2000" dirty="0">
                <a:solidFill>
                  <a:srgbClr val="313D34"/>
                </a:solidFill>
                <a:latin typeface="Segoe UI" panose="020B0502040204020203" pitchFamily="34" charset="0"/>
                <a:cs typeface="Segoe UI" panose="020B0502040204020203" pitchFamily="34" charset="0"/>
              </a:rPr>
              <a:t>Shematska predstavitev ključnih korakov </a:t>
            </a:r>
          </a:p>
        </p:txBody>
      </p:sp>
      <p:sp>
        <p:nvSpPr>
          <p:cNvPr id="9" name="PoljeZBesedilom 8">
            <a:extLst>
              <a:ext uri="{FF2B5EF4-FFF2-40B4-BE49-F238E27FC236}">
                <a16:creationId xmlns:a16="http://schemas.microsoft.com/office/drawing/2014/main" id="{8EAB0877-43DE-C5AD-8CA4-85E7381D7380}"/>
              </a:ext>
            </a:extLst>
          </p:cNvPr>
          <p:cNvSpPr txBox="1"/>
          <p:nvPr/>
        </p:nvSpPr>
        <p:spPr>
          <a:xfrm>
            <a:off x="7608168" y="640268"/>
            <a:ext cx="4392488" cy="6186309"/>
          </a:xfrm>
          <a:prstGeom prst="rect">
            <a:avLst/>
          </a:prstGeom>
          <a:noFill/>
        </p:spPr>
        <p:txBody>
          <a:bodyPr wrap="square">
            <a:spAutoFit/>
          </a:bodyPr>
          <a:lstStyle/>
          <a:p>
            <a:pPr marL="342900" indent="-342900">
              <a:buAutoNum type="arabicPeriod"/>
            </a:pPr>
            <a:r>
              <a:rPr lang="sl-SI" sz="1800" dirty="0">
                <a:solidFill>
                  <a:srgbClr val="313D34"/>
                </a:solidFill>
                <a:latin typeface="Auto 1 Lt LF"/>
                <a:cs typeface="Segoe UI" panose="020B0502040204020203" pitchFamily="34" charset="0"/>
              </a:rPr>
              <a:t>Opredelitev </a:t>
            </a:r>
            <a:r>
              <a:rPr lang="sl-SI" sz="1800" b="1" dirty="0">
                <a:solidFill>
                  <a:srgbClr val="313D34"/>
                </a:solidFill>
                <a:latin typeface="Auto 1 Lt LF"/>
                <a:cs typeface="Segoe UI" panose="020B0502040204020203" pitchFamily="34" charset="0"/>
              </a:rPr>
              <a:t>VIZIJE IN CILJEV </a:t>
            </a:r>
            <a:r>
              <a:rPr lang="sl-SI" sz="1800" dirty="0">
                <a:solidFill>
                  <a:srgbClr val="313D34"/>
                </a:solidFill>
                <a:latin typeface="Auto 1 Lt LF"/>
                <a:cs typeface="Segoe UI" panose="020B0502040204020203" pitchFamily="34" charset="0"/>
              </a:rPr>
              <a:t>OBČINE na področju prometa</a:t>
            </a:r>
          </a:p>
          <a:p>
            <a:pPr marL="342900" indent="-342900">
              <a:buAutoNum type="arabicPeriod"/>
            </a:pPr>
            <a:endParaRPr lang="sl-SI" sz="1800" dirty="0">
              <a:solidFill>
                <a:srgbClr val="313D34"/>
              </a:solidFill>
              <a:latin typeface="Auto 1 Lt LF"/>
              <a:cs typeface="Segoe UI" panose="020B0502040204020203" pitchFamily="34" charset="0"/>
            </a:endParaRPr>
          </a:p>
          <a:p>
            <a:endParaRPr lang="sl-SI" dirty="0">
              <a:solidFill>
                <a:srgbClr val="313D34"/>
              </a:solidFill>
              <a:latin typeface="Auto 1 Lt LF"/>
              <a:cs typeface="Segoe UI" panose="020B0502040204020203" pitchFamily="34" charset="0"/>
            </a:endParaRPr>
          </a:p>
          <a:p>
            <a:endParaRPr lang="sl-SI" dirty="0">
              <a:solidFill>
                <a:srgbClr val="313D34"/>
              </a:solidFill>
              <a:latin typeface="Auto 1 Lt LF"/>
              <a:cs typeface="Segoe UI" panose="020B0502040204020203" pitchFamily="34" charset="0"/>
            </a:endParaRPr>
          </a:p>
          <a:p>
            <a:r>
              <a:rPr lang="sl-SI" sz="1800" dirty="0">
                <a:solidFill>
                  <a:srgbClr val="313D34"/>
                </a:solidFill>
                <a:latin typeface="Auto 1 Lt LF"/>
                <a:cs typeface="Segoe UI" panose="020B0502040204020203" pitchFamily="34" charset="0"/>
              </a:rPr>
              <a:t>2. </a:t>
            </a:r>
            <a:r>
              <a:rPr lang="sl-SI" sz="1800" b="1" dirty="0">
                <a:solidFill>
                  <a:srgbClr val="313D34"/>
                </a:solidFill>
                <a:latin typeface="Auto 1 Lt LF"/>
                <a:cs typeface="Segoe UI" panose="020B0502040204020203" pitchFamily="34" charset="0"/>
              </a:rPr>
              <a:t>ANALIZA </a:t>
            </a:r>
            <a:r>
              <a:rPr lang="sl-SI" sz="1800" dirty="0">
                <a:solidFill>
                  <a:srgbClr val="313D34"/>
                </a:solidFill>
                <a:latin typeface="Auto 1 Lt LF"/>
                <a:cs typeface="Segoe UI" panose="020B0502040204020203" pitchFamily="34" charset="0"/>
              </a:rPr>
              <a:t>OBSTOJEČEGA STANJA</a:t>
            </a:r>
          </a:p>
          <a:p>
            <a:endParaRPr lang="sl-SI" dirty="0">
              <a:solidFill>
                <a:srgbClr val="313D34"/>
              </a:solidFill>
              <a:latin typeface="Auto 1 Lt LF"/>
              <a:cs typeface="Segoe UI" panose="020B0502040204020203" pitchFamily="34" charset="0"/>
            </a:endParaRPr>
          </a:p>
          <a:p>
            <a:endParaRPr lang="sl-SI" dirty="0">
              <a:solidFill>
                <a:srgbClr val="313D34"/>
              </a:solidFill>
              <a:latin typeface="Auto 1 Lt LF"/>
              <a:cs typeface="Segoe UI" panose="020B0502040204020203" pitchFamily="34" charset="0"/>
            </a:endParaRPr>
          </a:p>
          <a:p>
            <a:endParaRPr lang="sl-SI" dirty="0">
              <a:solidFill>
                <a:srgbClr val="313D34"/>
              </a:solidFill>
              <a:latin typeface="Auto 1 Lt LF"/>
              <a:cs typeface="Segoe UI" panose="020B0502040204020203" pitchFamily="34" charset="0"/>
            </a:endParaRPr>
          </a:p>
          <a:p>
            <a:r>
              <a:rPr lang="sl-SI" sz="1800" dirty="0">
                <a:solidFill>
                  <a:srgbClr val="313D34"/>
                </a:solidFill>
                <a:latin typeface="Auto 1 Lt LF"/>
                <a:cs typeface="Segoe UI" panose="020B0502040204020203" pitchFamily="34" charset="0"/>
              </a:rPr>
              <a:t>3. </a:t>
            </a:r>
            <a:r>
              <a:rPr lang="sl-SI" sz="1800" b="1" dirty="0">
                <a:solidFill>
                  <a:srgbClr val="313D34"/>
                </a:solidFill>
                <a:latin typeface="Auto 1 Lt LF"/>
                <a:cs typeface="Segoe UI" panose="020B0502040204020203" pitchFamily="34" charset="0"/>
              </a:rPr>
              <a:t>UKREPI</a:t>
            </a:r>
            <a:r>
              <a:rPr lang="sl-SI" sz="1800" dirty="0">
                <a:solidFill>
                  <a:srgbClr val="313D34"/>
                </a:solidFill>
                <a:latin typeface="Auto 1 Lt LF"/>
                <a:cs typeface="Segoe UI" panose="020B0502040204020203" pitchFamily="34" charset="0"/>
              </a:rPr>
              <a:t> vezani na uresničevanje vizije in doseganje ciljev</a:t>
            </a:r>
            <a:endParaRPr lang="sl-SI" dirty="0">
              <a:solidFill>
                <a:srgbClr val="313D34"/>
              </a:solidFill>
              <a:latin typeface="Auto 1 Lt LF"/>
              <a:cs typeface="Segoe UI" panose="020B0502040204020203" pitchFamily="34" charset="0"/>
            </a:endParaRPr>
          </a:p>
          <a:p>
            <a:pPr marL="285750" indent="-285750">
              <a:buFont typeface="Arial" panose="020B0604020202020204" pitchFamily="34" charset="0"/>
              <a:buChar char="•"/>
            </a:pPr>
            <a:r>
              <a:rPr lang="sl-SI" sz="1800" dirty="0">
                <a:solidFill>
                  <a:srgbClr val="313D34"/>
                </a:solidFill>
                <a:latin typeface="Auto 1 Lt LF"/>
                <a:cs typeface="Segoe UI" panose="020B0502040204020203" pitchFamily="34" charset="0"/>
              </a:rPr>
              <a:t>Prednost imajo mehki ukrepi, ki ne vključujejo gradnje, in trajnostni potovalni načini, ki nadomeščajo uporabo avtomobilov!</a:t>
            </a:r>
          </a:p>
          <a:p>
            <a:endParaRPr lang="sl-SI" sz="1800" dirty="0">
              <a:solidFill>
                <a:srgbClr val="313D34"/>
              </a:solidFill>
              <a:latin typeface="Auto 1 Lt LF"/>
              <a:cs typeface="Segoe UI" panose="020B0502040204020203" pitchFamily="34" charset="0"/>
            </a:endParaRPr>
          </a:p>
          <a:p>
            <a:endParaRPr lang="sl-SI" dirty="0">
              <a:solidFill>
                <a:srgbClr val="313D34"/>
              </a:solidFill>
              <a:latin typeface="Auto 1 Lt LF"/>
              <a:cs typeface="Segoe UI" panose="020B0502040204020203" pitchFamily="34" charset="0"/>
            </a:endParaRPr>
          </a:p>
          <a:p>
            <a:endParaRPr lang="sl-SI" dirty="0">
              <a:solidFill>
                <a:srgbClr val="313D34"/>
              </a:solidFill>
              <a:latin typeface="Auto 1 Lt LF"/>
              <a:cs typeface="Segoe UI" panose="020B0502040204020203" pitchFamily="34" charset="0"/>
            </a:endParaRPr>
          </a:p>
          <a:p>
            <a:r>
              <a:rPr lang="sl-SI" sz="1800" dirty="0">
                <a:solidFill>
                  <a:srgbClr val="313D34"/>
                </a:solidFill>
                <a:latin typeface="Auto 1 Lt LF"/>
                <a:cs typeface="Segoe UI" panose="020B0502040204020203" pitchFamily="34" charset="0"/>
              </a:rPr>
              <a:t>4. </a:t>
            </a:r>
            <a:r>
              <a:rPr lang="sl-SI" sz="1800" b="1" dirty="0">
                <a:solidFill>
                  <a:srgbClr val="313D34"/>
                </a:solidFill>
                <a:latin typeface="Auto 1 Lt LF"/>
                <a:cs typeface="Segoe UI" panose="020B0502040204020203" pitchFamily="34" charset="0"/>
              </a:rPr>
              <a:t>VKLJUČITEV OCPS </a:t>
            </a:r>
            <a:r>
              <a:rPr lang="sl-SI" sz="1800" dirty="0">
                <a:solidFill>
                  <a:srgbClr val="313D34"/>
                </a:solidFill>
                <a:latin typeface="Auto 1 Lt LF"/>
                <a:cs typeface="Segoe UI" panose="020B0502040204020203" pitchFamily="34" charset="0"/>
              </a:rPr>
              <a:t>v obstoječe prostorske akte in </a:t>
            </a:r>
            <a:r>
              <a:rPr lang="sl-SI" sz="1800" b="1" dirty="0">
                <a:solidFill>
                  <a:srgbClr val="313D34"/>
                </a:solidFill>
                <a:latin typeface="Auto 1 Lt LF"/>
                <a:cs typeface="Segoe UI" panose="020B0502040204020203" pitchFamily="34" charset="0"/>
              </a:rPr>
              <a:t>NADGRADNJA</a:t>
            </a:r>
            <a:r>
              <a:rPr lang="sl-SI" sz="1800" dirty="0">
                <a:solidFill>
                  <a:srgbClr val="313D34"/>
                </a:solidFill>
                <a:latin typeface="Auto 1 Lt LF"/>
                <a:cs typeface="Segoe UI" panose="020B0502040204020203" pitchFamily="34" charset="0"/>
              </a:rPr>
              <a:t> obstoječih prometnih dokumentov.</a:t>
            </a:r>
          </a:p>
          <a:p>
            <a:endParaRPr lang="sl-SI" sz="1800" dirty="0">
              <a:solidFill>
                <a:srgbClr val="313D34"/>
              </a:solidFill>
              <a:latin typeface="Auto 1 Lt LF"/>
              <a:cs typeface="Segoe UI" panose="020B0502040204020203" pitchFamily="34" charset="0"/>
            </a:endParaRPr>
          </a:p>
        </p:txBody>
      </p:sp>
      <p:sp>
        <p:nvSpPr>
          <p:cNvPr id="10" name="Puščica: dol 9">
            <a:extLst>
              <a:ext uri="{FF2B5EF4-FFF2-40B4-BE49-F238E27FC236}">
                <a16:creationId xmlns:a16="http://schemas.microsoft.com/office/drawing/2014/main" id="{772B62B3-94A0-55E1-FF56-451C0EEB47FF}"/>
              </a:ext>
            </a:extLst>
          </p:cNvPr>
          <p:cNvSpPr/>
          <p:nvPr/>
        </p:nvSpPr>
        <p:spPr>
          <a:xfrm>
            <a:off x="9336360" y="1340768"/>
            <a:ext cx="583817" cy="648072"/>
          </a:xfrm>
          <a:prstGeom prst="downArrow">
            <a:avLst/>
          </a:prstGeom>
          <a:solidFill>
            <a:srgbClr val="A5739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l-SI"/>
          </a:p>
        </p:txBody>
      </p:sp>
      <p:sp>
        <p:nvSpPr>
          <p:cNvPr id="12" name="Puščica: dol 11">
            <a:extLst>
              <a:ext uri="{FF2B5EF4-FFF2-40B4-BE49-F238E27FC236}">
                <a16:creationId xmlns:a16="http://schemas.microsoft.com/office/drawing/2014/main" id="{793F5FB0-4D06-0397-7E0A-16B645236D85}"/>
              </a:ext>
            </a:extLst>
          </p:cNvPr>
          <p:cNvSpPr/>
          <p:nvPr/>
        </p:nvSpPr>
        <p:spPr>
          <a:xfrm>
            <a:off x="9336360" y="2492896"/>
            <a:ext cx="583817" cy="648072"/>
          </a:xfrm>
          <a:prstGeom prst="downArrow">
            <a:avLst/>
          </a:prstGeom>
          <a:solidFill>
            <a:srgbClr val="A5739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l-SI"/>
          </a:p>
        </p:txBody>
      </p:sp>
      <p:sp>
        <p:nvSpPr>
          <p:cNvPr id="13" name="Puščica: dol 12">
            <a:extLst>
              <a:ext uri="{FF2B5EF4-FFF2-40B4-BE49-F238E27FC236}">
                <a16:creationId xmlns:a16="http://schemas.microsoft.com/office/drawing/2014/main" id="{2180A814-8B14-F1F9-7D03-1EFE76C3FA01}"/>
              </a:ext>
            </a:extLst>
          </p:cNvPr>
          <p:cNvSpPr/>
          <p:nvPr/>
        </p:nvSpPr>
        <p:spPr>
          <a:xfrm>
            <a:off x="9336359" y="4869161"/>
            <a:ext cx="583817" cy="648072"/>
          </a:xfrm>
          <a:prstGeom prst="downArrow">
            <a:avLst/>
          </a:prstGeom>
          <a:solidFill>
            <a:srgbClr val="A5739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l-SI" dirty="0"/>
          </a:p>
        </p:txBody>
      </p:sp>
    </p:spTree>
    <p:extLst>
      <p:ext uri="{BB962C8B-B14F-4D97-AF65-F5344CB8AC3E}">
        <p14:creationId xmlns:p14="http://schemas.microsoft.com/office/powerpoint/2010/main" val="235695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D53B7C8C-58E9-2A0E-4F21-3233300EB358}"/>
            </a:ext>
          </a:extLst>
        </p:cNvPr>
        <p:cNvGrpSpPr/>
        <p:nvPr/>
      </p:nvGrpSpPr>
      <p:grpSpPr>
        <a:xfrm>
          <a:off x="0" y="0"/>
          <a:ext cx="0" cy="0"/>
          <a:chOff x="0" y="0"/>
          <a:chExt cx="0" cy="0"/>
        </a:xfrm>
      </p:grpSpPr>
      <p:sp>
        <p:nvSpPr>
          <p:cNvPr id="7" name="PoljeZBesedilom 6">
            <a:extLst>
              <a:ext uri="{FF2B5EF4-FFF2-40B4-BE49-F238E27FC236}">
                <a16:creationId xmlns:a16="http://schemas.microsoft.com/office/drawing/2014/main" id="{4C67594F-0725-4505-F624-B012D5BF0DB0}"/>
              </a:ext>
            </a:extLst>
          </p:cNvPr>
          <p:cNvSpPr txBox="1"/>
          <p:nvPr/>
        </p:nvSpPr>
        <p:spPr>
          <a:xfrm>
            <a:off x="695400" y="476672"/>
            <a:ext cx="6120679" cy="5755422"/>
          </a:xfrm>
          <a:prstGeom prst="rect">
            <a:avLst/>
          </a:prstGeom>
          <a:noFill/>
        </p:spPr>
        <p:txBody>
          <a:bodyPr wrap="square">
            <a:spAutoFit/>
          </a:bodyPr>
          <a:lstStyle/>
          <a:p>
            <a:r>
              <a:rPr lang="sl-SI" sz="2400" b="1" dirty="0">
                <a:solidFill>
                  <a:srgbClr val="CC3399"/>
                </a:solidFill>
                <a:latin typeface="Segoe UI" panose="020B0502040204020203" pitchFamily="34" charset="0"/>
                <a:cs typeface="Segoe UI" panose="020B0502040204020203" pitchFamily="34" charset="0"/>
              </a:rPr>
              <a:t>KLJUČNI KORAKI PRIPRAVE 2024</a:t>
            </a:r>
          </a:p>
          <a:p>
            <a:endParaRPr lang="sl-SI" sz="2400" b="1" dirty="0">
              <a:solidFill>
                <a:srgbClr val="7E5B5B"/>
              </a:solidFill>
              <a:latin typeface="Auto 1 Lt LF"/>
              <a:cs typeface="Segoe UI" panose="020B0502040204020203" pitchFamily="34" charset="0"/>
            </a:endParaRPr>
          </a:p>
          <a:p>
            <a:endParaRPr lang="sl-SI" sz="2000" dirty="0">
              <a:solidFill>
                <a:srgbClr val="313D34"/>
              </a:solidFill>
              <a:latin typeface="Segoe UI" panose="020B0502040204020203" pitchFamily="34" charset="0"/>
              <a:cs typeface="Segoe UI" panose="020B0502040204020203" pitchFamily="34" charset="0"/>
            </a:endParaRPr>
          </a:p>
          <a:p>
            <a:endParaRPr lang="sl-SI" sz="2000" dirty="0">
              <a:solidFill>
                <a:srgbClr val="313D34"/>
              </a:solidFill>
              <a:latin typeface="Segoe UI" panose="020B0502040204020203" pitchFamily="34" charset="0"/>
              <a:cs typeface="Segoe UI" panose="020B0502040204020203" pitchFamily="34" charset="0"/>
            </a:endParaRPr>
          </a:p>
          <a:p>
            <a:r>
              <a:rPr lang="sl-SI" sz="2000" b="1" dirty="0">
                <a:solidFill>
                  <a:srgbClr val="313D34"/>
                </a:solidFill>
                <a:latin typeface="Auto 1 Lt LF"/>
                <a:cs typeface="Segoe UI" panose="020B0502040204020203" pitchFamily="34" charset="0"/>
              </a:rPr>
              <a:t>SKLOP A: Ureditev pogojev za delo</a:t>
            </a:r>
          </a:p>
          <a:p>
            <a:r>
              <a:rPr lang="sl-SI" sz="2000" dirty="0">
                <a:solidFill>
                  <a:srgbClr val="313D34"/>
                </a:solidFill>
                <a:latin typeface="Auto 1 Lt LF"/>
                <a:cs typeface="Segoe UI" panose="020B0502040204020203" pitchFamily="34" charset="0"/>
              </a:rPr>
              <a:t>- predstavitev namena in ciljev OCPS županu in občinskemu svetu</a:t>
            </a:r>
          </a:p>
          <a:p>
            <a:r>
              <a:rPr lang="sl-SI" sz="2000" dirty="0">
                <a:solidFill>
                  <a:srgbClr val="313D34"/>
                </a:solidFill>
                <a:latin typeface="Auto 1 Lt LF"/>
                <a:cs typeface="Segoe UI" panose="020B0502040204020203" pitchFamily="34" charset="0"/>
              </a:rPr>
              <a:t>- samoocena (ožja delovna skupina na poldnevni delavnici)</a:t>
            </a:r>
          </a:p>
          <a:p>
            <a:endParaRPr lang="sl-SI" sz="2000" dirty="0">
              <a:solidFill>
                <a:srgbClr val="313D34"/>
              </a:solidFill>
              <a:latin typeface="Auto 1 Lt LF"/>
              <a:cs typeface="Segoe UI" panose="020B0502040204020203" pitchFamily="34" charset="0"/>
            </a:endParaRPr>
          </a:p>
          <a:p>
            <a:r>
              <a:rPr lang="sl-SI" sz="2000" b="1" dirty="0">
                <a:solidFill>
                  <a:srgbClr val="313D34"/>
                </a:solidFill>
                <a:latin typeface="Auto 1 Lt LF"/>
                <a:cs typeface="Segoe UI" panose="020B0502040204020203" pitchFamily="34" charset="0"/>
              </a:rPr>
              <a:t>SKLOP B: Vzpostavitev procesa</a:t>
            </a:r>
          </a:p>
          <a:p>
            <a:r>
              <a:rPr lang="sl-SI" sz="2000" dirty="0">
                <a:solidFill>
                  <a:srgbClr val="313D34"/>
                </a:solidFill>
                <a:latin typeface="Auto 1 Lt LF"/>
                <a:cs typeface="Segoe UI" panose="020B0502040204020203" pitchFamily="34" charset="0"/>
              </a:rPr>
              <a:t>- predstavitev namena in ciljev OCPS celotni občinski upravi</a:t>
            </a:r>
          </a:p>
          <a:p>
            <a:r>
              <a:rPr lang="sl-SI" sz="2000" dirty="0">
                <a:solidFill>
                  <a:srgbClr val="313D34"/>
                </a:solidFill>
                <a:latin typeface="Auto 1 Lt LF"/>
                <a:cs typeface="Segoe UI" panose="020B0502040204020203" pitchFamily="34" charset="0"/>
              </a:rPr>
              <a:t>- medsektorske aktivnosti (delavnica s prometnimi in prostorskimi načrtovalci ter sestanek z vsemi relevantnimi sektorji na občini) </a:t>
            </a:r>
          </a:p>
          <a:p>
            <a:endParaRPr lang="sl-SI" sz="2000" dirty="0">
              <a:solidFill>
                <a:srgbClr val="313D34"/>
              </a:solidFill>
              <a:latin typeface="Auto 1 Lt LF"/>
              <a:cs typeface="Segoe UI" panose="020B0502040204020203" pitchFamily="34" charset="0"/>
            </a:endParaRPr>
          </a:p>
          <a:p>
            <a:endParaRPr lang="sl-SI" sz="2000" dirty="0">
              <a:solidFill>
                <a:srgbClr val="313D34"/>
              </a:solidFill>
              <a:latin typeface="Segoe UI" panose="020B0502040204020203" pitchFamily="34" charset="0"/>
              <a:cs typeface="Segoe UI" panose="020B0502040204020203" pitchFamily="34" charset="0"/>
            </a:endParaRPr>
          </a:p>
        </p:txBody>
      </p:sp>
      <p:sp>
        <p:nvSpPr>
          <p:cNvPr id="3" name="PoljeZBesedilom 2">
            <a:extLst>
              <a:ext uri="{FF2B5EF4-FFF2-40B4-BE49-F238E27FC236}">
                <a16:creationId xmlns:a16="http://schemas.microsoft.com/office/drawing/2014/main" id="{E9292385-A626-636F-26BA-66A94447223A}"/>
              </a:ext>
            </a:extLst>
          </p:cNvPr>
          <p:cNvSpPr txBox="1"/>
          <p:nvPr/>
        </p:nvSpPr>
        <p:spPr>
          <a:xfrm>
            <a:off x="2063552" y="1412776"/>
            <a:ext cx="2376266" cy="307777"/>
          </a:xfrm>
          <a:prstGeom prst="rect">
            <a:avLst/>
          </a:prstGeom>
          <a:solidFill>
            <a:schemeClr val="tx1">
              <a:lumMod val="95000"/>
            </a:schemeClr>
          </a:solidFill>
          <a:ln>
            <a:solidFill>
              <a:srgbClr val="800080"/>
            </a:solidFill>
          </a:ln>
          <a:effectLst>
            <a:outerShdw blurRad="50800" dist="38100" dir="2700000" algn="tl" rotWithShape="0">
              <a:prstClr val="black">
                <a:alpha val="40000"/>
              </a:prstClr>
            </a:outerShdw>
          </a:effectLst>
        </p:spPr>
        <p:txBody>
          <a:bodyPr wrap="square">
            <a:spAutoFit/>
          </a:bodyPr>
          <a:lstStyle/>
          <a:p>
            <a:pPr algn="ctr"/>
            <a:r>
              <a:rPr lang="sl-SI" sz="1400" dirty="0">
                <a:solidFill>
                  <a:srgbClr val="800080"/>
                </a:solidFill>
                <a:latin typeface="Segoe UI" panose="020B0502040204020203" pitchFamily="34" charset="0"/>
                <a:cs typeface="Segoe UI" panose="020B0502040204020203" pitchFamily="34" charset="0"/>
              </a:rPr>
              <a:t>APRIL - MAJ</a:t>
            </a:r>
          </a:p>
        </p:txBody>
      </p:sp>
      <p:sp>
        <p:nvSpPr>
          <p:cNvPr id="4" name="PoljeZBesedilom 3">
            <a:extLst>
              <a:ext uri="{FF2B5EF4-FFF2-40B4-BE49-F238E27FC236}">
                <a16:creationId xmlns:a16="http://schemas.microsoft.com/office/drawing/2014/main" id="{ECAAB964-CDC2-E06C-994D-AE8DEAECCDE7}"/>
              </a:ext>
            </a:extLst>
          </p:cNvPr>
          <p:cNvSpPr txBox="1"/>
          <p:nvPr/>
        </p:nvSpPr>
        <p:spPr>
          <a:xfrm>
            <a:off x="8681082" y="1412776"/>
            <a:ext cx="1224136" cy="307777"/>
          </a:xfrm>
          <a:prstGeom prst="rect">
            <a:avLst/>
          </a:prstGeom>
          <a:solidFill>
            <a:schemeClr val="tx1">
              <a:lumMod val="95000"/>
            </a:schemeClr>
          </a:solidFill>
          <a:ln>
            <a:solidFill>
              <a:srgbClr val="800080"/>
            </a:solidFill>
          </a:ln>
          <a:effectLst>
            <a:outerShdw blurRad="50800" dist="38100" dir="2700000" algn="tl" rotWithShape="0">
              <a:prstClr val="black">
                <a:alpha val="40000"/>
              </a:prstClr>
            </a:outerShdw>
          </a:effectLst>
        </p:spPr>
        <p:txBody>
          <a:bodyPr wrap="square">
            <a:spAutoFit/>
          </a:bodyPr>
          <a:lstStyle/>
          <a:p>
            <a:pPr algn="ctr"/>
            <a:r>
              <a:rPr lang="sl-SI" sz="1400" dirty="0">
                <a:solidFill>
                  <a:srgbClr val="800080"/>
                </a:solidFill>
                <a:latin typeface="Segoe UI" panose="020B0502040204020203" pitchFamily="34" charset="0"/>
                <a:cs typeface="Segoe UI" panose="020B0502040204020203" pitchFamily="34" charset="0"/>
              </a:rPr>
              <a:t>MAJ - JUNIJ</a:t>
            </a:r>
          </a:p>
        </p:txBody>
      </p:sp>
      <p:sp>
        <p:nvSpPr>
          <p:cNvPr id="6" name="PoljeZBesedilom 5">
            <a:extLst>
              <a:ext uri="{FF2B5EF4-FFF2-40B4-BE49-F238E27FC236}">
                <a16:creationId xmlns:a16="http://schemas.microsoft.com/office/drawing/2014/main" id="{E0E03ED3-148A-D1CC-3B9C-CA4E406399EA}"/>
              </a:ext>
            </a:extLst>
          </p:cNvPr>
          <p:cNvSpPr txBox="1"/>
          <p:nvPr/>
        </p:nvSpPr>
        <p:spPr>
          <a:xfrm>
            <a:off x="7176120" y="1815062"/>
            <a:ext cx="4892830" cy="1938992"/>
          </a:xfrm>
          <a:prstGeom prst="rect">
            <a:avLst/>
          </a:prstGeom>
          <a:noFill/>
        </p:spPr>
        <p:txBody>
          <a:bodyPr wrap="square">
            <a:spAutoFit/>
          </a:bodyPr>
          <a:lstStyle/>
          <a:p>
            <a:r>
              <a:rPr lang="sl-SI" sz="2000" b="1" dirty="0">
                <a:solidFill>
                  <a:srgbClr val="313D34"/>
                </a:solidFill>
                <a:latin typeface="Auto 1 Lt LF"/>
                <a:cs typeface="Segoe UI" panose="020B0502040204020203" pitchFamily="34" charset="0"/>
              </a:rPr>
              <a:t>SKLOP C: Oris želenega stanja</a:t>
            </a:r>
          </a:p>
          <a:p>
            <a:r>
              <a:rPr lang="sl-SI" sz="2000" dirty="0">
                <a:solidFill>
                  <a:srgbClr val="313D34"/>
                </a:solidFill>
                <a:latin typeface="Auto 1 Lt LF"/>
                <a:cs typeface="Segoe UI" panose="020B0502040204020203" pitchFamily="34" charset="0"/>
              </a:rPr>
              <a:t>- delavnica o oblikovanju vizije in ciljev</a:t>
            </a:r>
          </a:p>
          <a:p>
            <a:r>
              <a:rPr lang="sl-SI" sz="2000" dirty="0">
                <a:solidFill>
                  <a:srgbClr val="313D34"/>
                </a:solidFill>
                <a:latin typeface="Auto 1 Lt LF"/>
                <a:cs typeface="Segoe UI" panose="020B0502040204020203" pitchFamily="34" charset="0"/>
              </a:rPr>
              <a:t>- javna razprava za predstavitev predloga vizije in ciljev</a:t>
            </a:r>
          </a:p>
          <a:p>
            <a:r>
              <a:rPr lang="sl-SI" sz="2000" dirty="0">
                <a:solidFill>
                  <a:srgbClr val="313D34"/>
                </a:solidFill>
                <a:latin typeface="Auto 1 Lt LF"/>
                <a:cs typeface="Segoe UI" panose="020B0502040204020203" pitchFamily="34" charset="0"/>
              </a:rPr>
              <a:t>- javna razstava o pripravi OCPS ter o izdelani viziji in ciljih</a:t>
            </a:r>
          </a:p>
        </p:txBody>
      </p:sp>
      <p:sp>
        <p:nvSpPr>
          <p:cNvPr id="8" name="Puščica: desno 7">
            <a:extLst>
              <a:ext uri="{FF2B5EF4-FFF2-40B4-BE49-F238E27FC236}">
                <a16:creationId xmlns:a16="http://schemas.microsoft.com/office/drawing/2014/main" id="{F1292C14-C975-1488-560D-DA37D73E330F}"/>
              </a:ext>
            </a:extLst>
          </p:cNvPr>
          <p:cNvSpPr/>
          <p:nvPr/>
        </p:nvSpPr>
        <p:spPr>
          <a:xfrm>
            <a:off x="5915980" y="1241877"/>
            <a:ext cx="1080120" cy="649573"/>
          </a:xfrm>
          <a:prstGeom prst="rightArrow">
            <a:avLst/>
          </a:prstGeom>
          <a:solidFill>
            <a:schemeClr val="tx1">
              <a:lumMod val="95000"/>
            </a:schemeClr>
          </a:solidFill>
          <a:ln>
            <a:solidFill>
              <a:srgbClr val="80008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48337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07078B6C-4842-DA9A-2DDB-83D8063A0889}"/>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8158A3EB-B840-5977-3C85-21CE80EF1347}"/>
              </a:ext>
            </a:extLst>
          </p:cNvPr>
          <p:cNvSpPr txBox="1"/>
          <p:nvPr/>
        </p:nvSpPr>
        <p:spPr>
          <a:xfrm>
            <a:off x="767407" y="1554633"/>
            <a:ext cx="4824537" cy="3970318"/>
          </a:xfrm>
          <a:prstGeom prst="rect">
            <a:avLst/>
          </a:prstGeom>
          <a:noFill/>
        </p:spPr>
        <p:txBody>
          <a:bodyPr wrap="square">
            <a:spAutoFit/>
          </a:bodyPr>
          <a:lstStyle/>
          <a:p>
            <a:r>
              <a:rPr lang="sl-SI" sz="2000" b="1" dirty="0">
                <a:solidFill>
                  <a:srgbClr val="313D34"/>
                </a:solidFill>
                <a:latin typeface="Auto 1 Lt LF"/>
                <a:cs typeface="Segoe UI" panose="020B0502040204020203" pitchFamily="34" charset="0"/>
              </a:rPr>
              <a:t>SKLOP D: Analiza obstoječega stanja:</a:t>
            </a:r>
          </a:p>
          <a:p>
            <a:r>
              <a:rPr lang="sl-SI" sz="2000" dirty="0">
                <a:solidFill>
                  <a:srgbClr val="313D34"/>
                </a:solidFill>
                <a:latin typeface="Auto 1 Lt LF"/>
                <a:cs typeface="Segoe UI" panose="020B0502040204020203" pitchFamily="34" charset="0"/>
              </a:rPr>
              <a:t>- spremljanje kazalnikov</a:t>
            </a:r>
          </a:p>
          <a:p>
            <a:r>
              <a:rPr lang="sl-SI" sz="2000" dirty="0">
                <a:solidFill>
                  <a:srgbClr val="313D34"/>
                </a:solidFill>
                <a:latin typeface="Auto 1 Lt LF"/>
                <a:cs typeface="Segoe UI" panose="020B0502040204020203" pitchFamily="34" charset="0"/>
              </a:rPr>
              <a:t>- delavnica ožje delovne skupine in predstavnikov oddelkov na občini</a:t>
            </a:r>
          </a:p>
          <a:p>
            <a:r>
              <a:rPr lang="sl-SI" sz="2000" dirty="0">
                <a:solidFill>
                  <a:srgbClr val="313D34"/>
                </a:solidFill>
                <a:latin typeface="Auto 1 Lt LF"/>
                <a:cs typeface="Segoe UI" panose="020B0502040204020203" pitchFamily="34" charset="0"/>
              </a:rPr>
              <a:t>- anketa za splošno javnost</a:t>
            </a:r>
          </a:p>
          <a:p>
            <a:r>
              <a:rPr lang="sl-SI" sz="2000" dirty="0">
                <a:solidFill>
                  <a:srgbClr val="313D34"/>
                </a:solidFill>
                <a:latin typeface="Auto 1 Lt LF"/>
                <a:cs typeface="Segoe UI" panose="020B0502040204020203" pitchFamily="34" charset="0"/>
              </a:rPr>
              <a:t>- intervjuji s ključnimi deležniki</a:t>
            </a:r>
          </a:p>
          <a:p>
            <a:r>
              <a:rPr lang="sl-SI" sz="2000" dirty="0">
                <a:solidFill>
                  <a:srgbClr val="313D34"/>
                </a:solidFill>
                <a:latin typeface="Auto 1 Lt LF"/>
                <a:cs typeface="Segoe UI" panose="020B0502040204020203" pitchFamily="34" charset="0"/>
              </a:rPr>
              <a:t>- dve javni razpravi</a:t>
            </a:r>
          </a:p>
          <a:p>
            <a:r>
              <a:rPr lang="sl-SI" sz="2000" dirty="0">
                <a:solidFill>
                  <a:srgbClr val="313D34"/>
                </a:solidFill>
                <a:latin typeface="Auto 1 Lt LF"/>
                <a:cs typeface="Segoe UI" panose="020B0502040204020203" pitchFamily="34" charset="0"/>
              </a:rPr>
              <a:t>- ogledi stanja na terenu</a:t>
            </a:r>
          </a:p>
          <a:p>
            <a:r>
              <a:rPr lang="sl-SI" sz="2000" dirty="0">
                <a:solidFill>
                  <a:srgbClr val="313D34"/>
                </a:solidFill>
                <a:latin typeface="Auto 1 Lt LF"/>
                <a:cs typeface="Segoe UI" panose="020B0502040204020203" pitchFamily="34" charset="0"/>
              </a:rPr>
              <a:t>- pregled stanja, ključnih izzivov in priložnosti</a:t>
            </a:r>
          </a:p>
          <a:p>
            <a:endParaRPr lang="sl-SI" dirty="0">
              <a:solidFill>
                <a:srgbClr val="313D34"/>
              </a:solidFill>
              <a:latin typeface="Auto 1 Lt LF"/>
              <a:cs typeface="Segoe UI" panose="020B0502040204020203" pitchFamily="34" charset="0"/>
            </a:endParaRPr>
          </a:p>
          <a:p>
            <a:endParaRPr lang="sl-SI" dirty="0">
              <a:solidFill>
                <a:srgbClr val="313D34"/>
              </a:solidFill>
              <a:latin typeface="Auto 1 Lt LF"/>
              <a:cs typeface="Segoe UI" panose="020B0502040204020203" pitchFamily="34" charset="0"/>
            </a:endParaRPr>
          </a:p>
          <a:p>
            <a:endParaRPr lang="sl-SI" sz="1800" dirty="0">
              <a:solidFill>
                <a:srgbClr val="313D34"/>
              </a:solidFill>
              <a:latin typeface="Auto 1 Lt LF"/>
              <a:cs typeface="Segoe UI" panose="020B0502040204020203" pitchFamily="34" charset="0"/>
            </a:endParaRPr>
          </a:p>
          <a:p>
            <a:endParaRPr lang="sl-SI" dirty="0">
              <a:solidFill>
                <a:srgbClr val="313D34"/>
              </a:solidFill>
              <a:latin typeface="Auto 1 Lt LF"/>
              <a:cs typeface="Segoe UI" panose="020B0502040204020203" pitchFamily="34" charset="0"/>
            </a:endParaRPr>
          </a:p>
        </p:txBody>
      </p:sp>
      <p:sp>
        <p:nvSpPr>
          <p:cNvPr id="6" name="PoljeZBesedilom 5">
            <a:extLst>
              <a:ext uri="{FF2B5EF4-FFF2-40B4-BE49-F238E27FC236}">
                <a16:creationId xmlns:a16="http://schemas.microsoft.com/office/drawing/2014/main" id="{0BB0115E-43EC-F510-5EBB-6FF217EFE716}"/>
              </a:ext>
            </a:extLst>
          </p:cNvPr>
          <p:cNvSpPr txBox="1"/>
          <p:nvPr/>
        </p:nvSpPr>
        <p:spPr>
          <a:xfrm>
            <a:off x="695400" y="5524951"/>
            <a:ext cx="10801200" cy="1015663"/>
          </a:xfrm>
          <a:prstGeom prst="rect">
            <a:avLst/>
          </a:prstGeom>
          <a:noFill/>
        </p:spPr>
        <p:txBody>
          <a:bodyPr wrap="square">
            <a:spAutoFit/>
          </a:bodyPr>
          <a:lstStyle/>
          <a:p>
            <a:pPr marL="285750" indent="-285750">
              <a:buFont typeface="Arial" panose="020B0604020202020204" pitchFamily="34" charset="0"/>
              <a:buChar char="•"/>
            </a:pPr>
            <a:r>
              <a:rPr lang="sl-SI" sz="2000" b="1" dirty="0">
                <a:solidFill>
                  <a:srgbClr val="313D34"/>
                </a:solidFill>
                <a:latin typeface="Auto 1 Lt LF"/>
                <a:cs typeface="Segoe UI" panose="020B0502040204020203" pitchFamily="34" charset="0"/>
              </a:rPr>
              <a:t>V poljubni fazi:</a:t>
            </a:r>
            <a:r>
              <a:rPr lang="sl-SI" sz="2000" dirty="0">
                <a:solidFill>
                  <a:srgbClr val="313D34"/>
                </a:solidFill>
                <a:latin typeface="Auto 1 Lt LF"/>
                <a:cs typeface="Segoe UI" panose="020B0502040204020203" pitchFamily="34" charset="0"/>
              </a:rPr>
              <a:t> prireditev na prostem o pripravi in pomenu OCPS</a:t>
            </a:r>
          </a:p>
          <a:p>
            <a:pPr marL="285750" indent="-285750">
              <a:buFont typeface="Arial" panose="020B0604020202020204" pitchFamily="34" charset="0"/>
              <a:buChar char="•"/>
            </a:pPr>
            <a:r>
              <a:rPr lang="sl-SI" sz="2000" dirty="0">
                <a:solidFill>
                  <a:srgbClr val="313D34"/>
                </a:solidFill>
                <a:latin typeface="Auto 1 Lt LF"/>
                <a:cs typeface="Segoe UI" panose="020B0502040204020203" pitchFamily="34" charset="0"/>
              </a:rPr>
              <a:t>Eno izmed medijskih sporočil se objavi </a:t>
            </a:r>
            <a:r>
              <a:rPr lang="sl-SI" sz="2000" b="1" dirty="0">
                <a:solidFill>
                  <a:srgbClr val="313D34"/>
                </a:solidFill>
                <a:latin typeface="Auto 1 Lt LF"/>
                <a:cs typeface="Segoe UI" panose="020B0502040204020203" pitchFamily="34" charset="0"/>
              </a:rPr>
              <a:t>v času Evropskega tedna mobilnosti </a:t>
            </a:r>
            <a:br>
              <a:rPr lang="sl-SI" sz="2000" b="1" dirty="0">
                <a:solidFill>
                  <a:srgbClr val="313D34"/>
                </a:solidFill>
                <a:latin typeface="Auto 1 Lt LF"/>
                <a:cs typeface="Segoe UI" panose="020B0502040204020203" pitchFamily="34" charset="0"/>
              </a:rPr>
            </a:br>
            <a:r>
              <a:rPr lang="sl-SI" sz="2000" dirty="0">
                <a:solidFill>
                  <a:srgbClr val="313D34"/>
                </a:solidFill>
                <a:latin typeface="Auto 1 Lt LF"/>
                <a:cs typeface="Segoe UI" panose="020B0502040204020203" pitchFamily="34" charset="0"/>
              </a:rPr>
              <a:t>(med 16. in 22. septembrom; letošnja tema: </a:t>
            </a:r>
            <a:r>
              <a:rPr lang="pl-PL" sz="2000" dirty="0">
                <a:solidFill>
                  <a:srgbClr val="313D34"/>
                </a:solidFill>
                <a:latin typeface="Auto 1 Lt LF"/>
                <a:cs typeface="Segoe UI" panose="020B0502040204020203" pitchFamily="34" charset="0"/>
              </a:rPr>
              <a:t>»Udoben javni prostor, za vse.«</a:t>
            </a:r>
            <a:r>
              <a:rPr lang="sl-SI" sz="2000" dirty="0">
                <a:solidFill>
                  <a:srgbClr val="313D34"/>
                </a:solidFill>
                <a:latin typeface="Auto 1 Lt LF"/>
                <a:cs typeface="Segoe UI" panose="020B0502040204020203" pitchFamily="34" charset="0"/>
              </a:rPr>
              <a:t>)</a:t>
            </a:r>
          </a:p>
        </p:txBody>
      </p:sp>
      <p:sp>
        <p:nvSpPr>
          <p:cNvPr id="4" name="PoljeZBesedilom 3">
            <a:extLst>
              <a:ext uri="{FF2B5EF4-FFF2-40B4-BE49-F238E27FC236}">
                <a16:creationId xmlns:a16="http://schemas.microsoft.com/office/drawing/2014/main" id="{FC855F66-43AB-AB8B-6750-943D53F8842C}"/>
              </a:ext>
            </a:extLst>
          </p:cNvPr>
          <p:cNvSpPr txBox="1"/>
          <p:nvPr/>
        </p:nvSpPr>
        <p:spPr>
          <a:xfrm>
            <a:off x="10778734" y="1644277"/>
            <a:ext cx="1193029" cy="738664"/>
          </a:xfrm>
          <a:prstGeom prst="rect">
            <a:avLst/>
          </a:prstGeom>
          <a:solidFill>
            <a:srgbClr val="DDDCD4"/>
          </a:solidFill>
          <a:ln>
            <a:solidFill>
              <a:srgbClr val="7E5B5B"/>
            </a:solidFill>
          </a:ln>
          <a:effectLst>
            <a:outerShdw blurRad="50800" dist="38100" dir="2700000" algn="tl" rotWithShape="0">
              <a:prstClr val="black">
                <a:alpha val="40000"/>
              </a:prstClr>
            </a:outerShdw>
          </a:effectLst>
        </p:spPr>
        <p:txBody>
          <a:bodyPr wrap="square">
            <a:spAutoFit/>
          </a:bodyPr>
          <a:lstStyle/>
          <a:p>
            <a:pPr algn="ctr"/>
            <a:r>
              <a:rPr lang="sl-SI" sz="1400" dirty="0">
                <a:solidFill>
                  <a:srgbClr val="800080"/>
                </a:solidFill>
                <a:latin typeface="Segoe UI" panose="020B0502040204020203" pitchFamily="34" charset="0"/>
                <a:cs typeface="Segoe UI" panose="020B0502040204020203" pitchFamily="34" charset="0"/>
              </a:rPr>
              <a:t>presoja kakovosti (ministrstvo)</a:t>
            </a:r>
          </a:p>
        </p:txBody>
      </p:sp>
      <p:sp>
        <p:nvSpPr>
          <p:cNvPr id="29" name="PoljeZBesedilom 28">
            <a:extLst>
              <a:ext uri="{FF2B5EF4-FFF2-40B4-BE49-F238E27FC236}">
                <a16:creationId xmlns:a16="http://schemas.microsoft.com/office/drawing/2014/main" id="{139698AD-2F85-FEFC-1D2B-A039A99A2AF3}"/>
              </a:ext>
            </a:extLst>
          </p:cNvPr>
          <p:cNvSpPr txBox="1"/>
          <p:nvPr/>
        </p:nvSpPr>
        <p:spPr>
          <a:xfrm>
            <a:off x="2027546" y="1079888"/>
            <a:ext cx="2304258" cy="307777"/>
          </a:xfrm>
          <a:prstGeom prst="rect">
            <a:avLst/>
          </a:prstGeom>
          <a:solidFill>
            <a:schemeClr val="tx1">
              <a:lumMod val="95000"/>
            </a:schemeClr>
          </a:solidFill>
          <a:ln>
            <a:solidFill>
              <a:srgbClr val="800080"/>
            </a:solidFill>
          </a:ln>
          <a:effectLst>
            <a:outerShdw blurRad="50800" dist="38100" dir="2700000" algn="tl" rotWithShape="0">
              <a:prstClr val="black">
                <a:alpha val="40000"/>
              </a:prstClr>
            </a:outerShdw>
          </a:effectLst>
        </p:spPr>
        <p:txBody>
          <a:bodyPr wrap="square">
            <a:spAutoFit/>
          </a:bodyPr>
          <a:lstStyle/>
          <a:p>
            <a:pPr algn="ctr"/>
            <a:r>
              <a:rPr lang="sl-SI" sz="1400" dirty="0">
                <a:solidFill>
                  <a:srgbClr val="800080"/>
                </a:solidFill>
                <a:latin typeface="Segoe UI" panose="020B0502040204020203" pitchFamily="34" charset="0"/>
                <a:cs typeface="Segoe UI" panose="020B0502040204020203" pitchFamily="34" charset="0"/>
              </a:rPr>
              <a:t>JUNIJ - OKTOBER</a:t>
            </a:r>
          </a:p>
        </p:txBody>
      </p:sp>
      <p:sp>
        <p:nvSpPr>
          <p:cNvPr id="31" name="PoljeZBesedilom 30">
            <a:extLst>
              <a:ext uri="{FF2B5EF4-FFF2-40B4-BE49-F238E27FC236}">
                <a16:creationId xmlns:a16="http://schemas.microsoft.com/office/drawing/2014/main" id="{6480B4B8-9E3B-8AA2-2AC9-EA9D31BBED22}"/>
              </a:ext>
            </a:extLst>
          </p:cNvPr>
          <p:cNvSpPr txBox="1"/>
          <p:nvPr/>
        </p:nvSpPr>
        <p:spPr>
          <a:xfrm>
            <a:off x="6642450" y="1079888"/>
            <a:ext cx="3197968" cy="307777"/>
          </a:xfrm>
          <a:prstGeom prst="rect">
            <a:avLst/>
          </a:prstGeom>
          <a:solidFill>
            <a:schemeClr val="tx1">
              <a:lumMod val="95000"/>
            </a:schemeClr>
          </a:solidFill>
          <a:ln>
            <a:solidFill>
              <a:srgbClr val="800080"/>
            </a:solidFill>
          </a:ln>
          <a:effectLst>
            <a:outerShdw blurRad="50800" dist="38100" dir="2700000" algn="tl" rotWithShape="0">
              <a:prstClr val="black">
                <a:alpha val="40000"/>
              </a:prstClr>
            </a:outerShdw>
          </a:effectLst>
        </p:spPr>
        <p:txBody>
          <a:bodyPr wrap="square">
            <a:spAutoFit/>
          </a:bodyPr>
          <a:lstStyle/>
          <a:p>
            <a:pPr algn="ctr"/>
            <a:r>
              <a:rPr lang="sl-SI" sz="1400" dirty="0">
                <a:solidFill>
                  <a:srgbClr val="800080"/>
                </a:solidFill>
                <a:latin typeface="Segoe UI" panose="020B0502040204020203" pitchFamily="34" charset="0"/>
                <a:cs typeface="Segoe UI" panose="020B0502040204020203" pitchFamily="34" charset="0"/>
              </a:rPr>
              <a:t>OKTOBER - FEBRUAR</a:t>
            </a:r>
          </a:p>
        </p:txBody>
      </p:sp>
      <p:sp>
        <p:nvSpPr>
          <p:cNvPr id="33" name="PoljeZBesedilom 32">
            <a:extLst>
              <a:ext uri="{FF2B5EF4-FFF2-40B4-BE49-F238E27FC236}">
                <a16:creationId xmlns:a16="http://schemas.microsoft.com/office/drawing/2014/main" id="{9851718B-8527-E748-F633-C7FA546FC396}"/>
              </a:ext>
            </a:extLst>
          </p:cNvPr>
          <p:cNvSpPr txBox="1"/>
          <p:nvPr/>
        </p:nvSpPr>
        <p:spPr>
          <a:xfrm>
            <a:off x="767407" y="361117"/>
            <a:ext cx="6096000" cy="461665"/>
          </a:xfrm>
          <a:prstGeom prst="rect">
            <a:avLst/>
          </a:prstGeom>
          <a:noFill/>
        </p:spPr>
        <p:txBody>
          <a:bodyPr wrap="square">
            <a:spAutoFit/>
          </a:bodyPr>
          <a:lstStyle/>
          <a:p>
            <a:r>
              <a:rPr lang="sl-SI" sz="2400" b="1" dirty="0">
                <a:solidFill>
                  <a:srgbClr val="CC3399"/>
                </a:solidFill>
                <a:latin typeface="Segoe UI" panose="020B0502040204020203" pitchFamily="34" charset="0"/>
                <a:cs typeface="Segoe UI" panose="020B0502040204020203" pitchFamily="34" charset="0"/>
              </a:rPr>
              <a:t>KLJUČNI KORAKI PRIPRAVE 2024</a:t>
            </a:r>
          </a:p>
        </p:txBody>
      </p:sp>
      <p:sp>
        <p:nvSpPr>
          <p:cNvPr id="10" name="PoljeZBesedilom 9">
            <a:extLst>
              <a:ext uri="{FF2B5EF4-FFF2-40B4-BE49-F238E27FC236}">
                <a16:creationId xmlns:a16="http://schemas.microsoft.com/office/drawing/2014/main" id="{B6B9D7B1-E73A-019E-29DD-C208BBF69752}"/>
              </a:ext>
            </a:extLst>
          </p:cNvPr>
          <p:cNvSpPr txBox="1"/>
          <p:nvPr/>
        </p:nvSpPr>
        <p:spPr>
          <a:xfrm>
            <a:off x="6024598" y="1509813"/>
            <a:ext cx="4433672" cy="2554545"/>
          </a:xfrm>
          <a:prstGeom prst="rect">
            <a:avLst/>
          </a:prstGeom>
          <a:noFill/>
        </p:spPr>
        <p:txBody>
          <a:bodyPr wrap="square">
            <a:spAutoFit/>
          </a:bodyPr>
          <a:lstStyle/>
          <a:p>
            <a:r>
              <a:rPr lang="sl-SI" sz="2000" b="1" dirty="0">
                <a:solidFill>
                  <a:schemeClr val="bg2"/>
                </a:solidFill>
                <a:latin typeface="Auto 1 Lt LF"/>
                <a:cs typeface="Segoe UI" panose="020B0502040204020203" pitchFamily="34" charset="0"/>
              </a:rPr>
              <a:t>SKLOP E: Opredelitev smeri ukrepanja</a:t>
            </a:r>
          </a:p>
          <a:p>
            <a:r>
              <a:rPr lang="sl-SI" sz="2000" dirty="0">
                <a:solidFill>
                  <a:schemeClr val="bg2"/>
                </a:solidFill>
                <a:latin typeface="Auto 1 Lt LF"/>
                <a:cs typeface="Segoe UI" panose="020B0502040204020203" pitchFamily="34" charset="0"/>
              </a:rPr>
              <a:t>- oblikovanje strateških vodil</a:t>
            </a:r>
          </a:p>
          <a:p>
            <a:r>
              <a:rPr lang="sl-SI" sz="2000" dirty="0">
                <a:solidFill>
                  <a:schemeClr val="bg2"/>
                </a:solidFill>
                <a:latin typeface="Auto 1 Lt LF"/>
                <a:cs typeface="Segoe UI" panose="020B0502040204020203" pitchFamily="34" charset="0"/>
              </a:rPr>
              <a:t>- akcijski načrt in končni nabor ukrepov</a:t>
            </a:r>
          </a:p>
          <a:p>
            <a:endParaRPr lang="sl-SI" sz="2000" dirty="0">
              <a:solidFill>
                <a:schemeClr val="bg2"/>
              </a:solidFill>
              <a:latin typeface="Auto 1 Lt LF"/>
              <a:cs typeface="Segoe UI" panose="020B0502040204020203" pitchFamily="34" charset="0"/>
            </a:endParaRPr>
          </a:p>
          <a:p>
            <a:r>
              <a:rPr lang="sl-SI" sz="2000" b="1" dirty="0">
                <a:solidFill>
                  <a:schemeClr val="bg2"/>
                </a:solidFill>
                <a:latin typeface="Auto 1 Lt LF"/>
                <a:cs typeface="Segoe UI" panose="020B0502040204020203" pitchFamily="34" charset="0"/>
              </a:rPr>
              <a:t>SKLOP F: Priprava in potrditev strategije</a:t>
            </a:r>
          </a:p>
          <a:p>
            <a:r>
              <a:rPr lang="sl-SI" sz="2000" dirty="0">
                <a:solidFill>
                  <a:schemeClr val="bg2"/>
                </a:solidFill>
                <a:latin typeface="Auto 1 Lt LF"/>
                <a:cs typeface="Segoe UI" panose="020B0502040204020203" pitchFamily="34" charset="0"/>
              </a:rPr>
              <a:t>- predstavitev OCPS celotni občinski upravi</a:t>
            </a:r>
          </a:p>
          <a:p>
            <a:r>
              <a:rPr lang="sl-SI" sz="2000" dirty="0">
                <a:solidFill>
                  <a:schemeClr val="bg2"/>
                </a:solidFill>
                <a:latin typeface="Auto 1 Lt LF"/>
                <a:cs typeface="Segoe UI" panose="020B0502040204020203" pitchFamily="34" charset="0"/>
              </a:rPr>
              <a:t>- dokončanje, sprejem, objava OCPS</a:t>
            </a:r>
          </a:p>
        </p:txBody>
      </p:sp>
      <p:sp>
        <p:nvSpPr>
          <p:cNvPr id="11" name="PoljeZBesedilom 10">
            <a:extLst>
              <a:ext uri="{FF2B5EF4-FFF2-40B4-BE49-F238E27FC236}">
                <a16:creationId xmlns:a16="http://schemas.microsoft.com/office/drawing/2014/main" id="{9B90AC3E-463B-6AA3-4108-53B13BA16A74}"/>
              </a:ext>
            </a:extLst>
          </p:cNvPr>
          <p:cNvSpPr txBox="1"/>
          <p:nvPr/>
        </p:nvSpPr>
        <p:spPr>
          <a:xfrm>
            <a:off x="10778733" y="3095788"/>
            <a:ext cx="1193029" cy="738664"/>
          </a:xfrm>
          <a:prstGeom prst="rect">
            <a:avLst/>
          </a:prstGeom>
          <a:solidFill>
            <a:srgbClr val="DDDCD4"/>
          </a:solidFill>
          <a:ln>
            <a:solidFill>
              <a:srgbClr val="7E5B5B"/>
            </a:solidFill>
          </a:ln>
          <a:effectLst>
            <a:outerShdw blurRad="50800" dist="38100" dir="2700000" algn="tl" rotWithShape="0">
              <a:prstClr val="black">
                <a:alpha val="40000"/>
              </a:prstClr>
            </a:outerShdw>
          </a:effectLst>
        </p:spPr>
        <p:txBody>
          <a:bodyPr wrap="square">
            <a:spAutoFit/>
          </a:bodyPr>
          <a:lstStyle/>
          <a:p>
            <a:pPr algn="ctr"/>
            <a:r>
              <a:rPr lang="sl-SI" sz="1400" dirty="0">
                <a:solidFill>
                  <a:srgbClr val="800080"/>
                </a:solidFill>
                <a:latin typeface="Segoe UI" panose="020B0502040204020203" pitchFamily="34" charset="0"/>
                <a:cs typeface="Segoe UI" panose="020B0502040204020203" pitchFamily="34" charset="0"/>
              </a:rPr>
              <a:t>presoja kakovosti (ministrstvo)</a:t>
            </a:r>
          </a:p>
        </p:txBody>
      </p:sp>
      <p:sp>
        <p:nvSpPr>
          <p:cNvPr id="12" name="Puščica: desno 11">
            <a:extLst>
              <a:ext uri="{FF2B5EF4-FFF2-40B4-BE49-F238E27FC236}">
                <a16:creationId xmlns:a16="http://schemas.microsoft.com/office/drawing/2014/main" id="{BF2ED27C-9FD1-7180-9E41-CBAF4ACFC71A}"/>
              </a:ext>
            </a:extLst>
          </p:cNvPr>
          <p:cNvSpPr/>
          <p:nvPr/>
        </p:nvSpPr>
        <p:spPr>
          <a:xfrm>
            <a:off x="4983535" y="908989"/>
            <a:ext cx="1080120" cy="649573"/>
          </a:xfrm>
          <a:prstGeom prst="rightArrow">
            <a:avLst/>
          </a:prstGeom>
          <a:solidFill>
            <a:schemeClr val="tx1">
              <a:lumMod val="95000"/>
            </a:schemeClr>
          </a:solidFill>
          <a:ln>
            <a:solidFill>
              <a:srgbClr val="80008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a:solidFill>
                <a:srgbClr val="800080"/>
              </a:solidFill>
            </a:endParaRPr>
          </a:p>
        </p:txBody>
      </p:sp>
      <p:sp>
        <p:nvSpPr>
          <p:cNvPr id="14" name="Puščica: desno 13">
            <a:extLst>
              <a:ext uri="{FF2B5EF4-FFF2-40B4-BE49-F238E27FC236}">
                <a16:creationId xmlns:a16="http://schemas.microsoft.com/office/drawing/2014/main" id="{A7DAC8CA-2309-1945-549F-18A7279B904E}"/>
              </a:ext>
            </a:extLst>
          </p:cNvPr>
          <p:cNvSpPr/>
          <p:nvPr/>
        </p:nvSpPr>
        <p:spPr>
          <a:xfrm>
            <a:off x="10115375" y="1840389"/>
            <a:ext cx="576064" cy="346439"/>
          </a:xfrm>
          <a:prstGeom prst="rightArrow">
            <a:avLst/>
          </a:prstGeom>
          <a:noFill/>
          <a:ln>
            <a:solidFill>
              <a:srgbClr val="7E5B5B"/>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a:solidFill>
                <a:srgbClr val="800080"/>
              </a:solidFill>
            </a:endParaRPr>
          </a:p>
        </p:txBody>
      </p:sp>
      <p:sp>
        <p:nvSpPr>
          <p:cNvPr id="15" name="Puščica: desno 14">
            <a:extLst>
              <a:ext uri="{FF2B5EF4-FFF2-40B4-BE49-F238E27FC236}">
                <a16:creationId xmlns:a16="http://schemas.microsoft.com/office/drawing/2014/main" id="{163E74A8-5528-19D2-6CEE-93FC4B56CE03}"/>
              </a:ext>
            </a:extLst>
          </p:cNvPr>
          <p:cNvSpPr/>
          <p:nvPr/>
        </p:nvSpPr>
        <p:spPr>
          <a:xfrm>
            <a:off x="10115375" y="3291900"/>
            <a:ext cx="576064" cy="346439"/>
          </a:xfrm>
          <a:prstGeom prst="rightArrow">
            <a:avLst/>
          </a:prstGeom>
          <a:noFill/>
          <a:ln>
            <a:solidFill>
              <a:srgbClr val="7E5B5B"/>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a:solidFill>
                <a:srgbClr val="800080"/>
              </a:solidFill>
            </a:endParaRPr>
          </a:p>
        </p:txBody>
      </p:sp>
    </p:spTree>
    <p:extLst>
      <p:ext uri="{BB962C8B-B14F-4D97-AF65-F5344CB8AC3E}">
        <p14:creationId xmlns:p14="http://schemas.microsoft.com/office/powerpoint/2010/main" val="18661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6936F3E1-31F4-B35F-FFB1-4368526DFDD4}"/>
            </a:ext>
          </a:extLst>
        </p:cNvPr>
        <p:cNvGrpSpPr/>
        <p:nvPr/>
      </p:nvGrpSpPr>
      <p:grpSpPr>
        <a:xfrm>
          <a:off x="0" y="0"/>
          <a:ext cx="0" cy="0"/>
          <a:chOff x="0" y="0"/>
          <a:chExt cx="0" cy="0"/>
        </a:xfrm>
      </p:grpSpPr>
      <p:sp>
        <p:nvSpPr>
          <p:cNvPr id="9" name="PoljeZBesedilom 8">
            <a:extLst>
              <a:ext uri="{FF2B5EF4-FFF2-40B4-BE49-F238E27FC236}">
                <a16:creationId xmlns:a16="http://schemas.microsoft.com/office/drawing/2014/main" id="{DDD1C1AF-82DD-2500-F70A-33499E4791C2}"/>
              </a:ext>
            </a:extLst>
          </p:cNvPr>
          <p:cNvSpPr txBox="1"/>
          <p:nvPr/>
        </p:nvSpPr>
        <p:spPr>
          <a:xfrm>
            <a:off x="335360" y="476672"/>
            <a:ext cx="11521280" cy="4001095"/>
          </a:xfrm>
          <a:prstGeom prst="rect">
            <a:avLst/>
          </a:prstGeom>
          <a:noFill/>
        </p:spPr>
        <p:txBody>
          <a:bodyPr wrap="square">
            <a:spAutoFit/>
          </a:bodyPr>
          <a:lstStyle/>
          <a:p>
            <a:r>
              <a:rPr lang="sl-SI" sz="2400" b="1" dirty="0">
                <a:solidFill>
                  <a:srgbClr val="CC3399"/>
                </a:solidFill>
                <a:latin typeface="Calibri" panose="020F0502020204030204" pitchFamily="34" charset="0"/>
                <a:cs typeface="Calibri" panose="020F0502020204030204" pitchFamily="34" charset="0"/>
              </a:rPr>
              <a:t>IZVAJANJE STRATEGIJE</a:t>
            </a:r>
            <a:endParaRPr lang="sl-SI" sz="2400" b="1" dirty="0">
              <a:solidFill>
                <a:srgbClr val="7E5B5B"/>
              </a:solidFill>
              <a:latin typeface="Calibri" panose="020F0502020204030204" pitchFamily="34" charset="0"/>
              <a:cs typeface="Calibri" panose="020F0502020204030204" pitchFamily="34" charset="0"/>
            </a:endParaRPr>
          </a:p>
          <a:p>
            <a:endParaRPr lang="sl-SI" sz="1600" dirty="0">
              <a:solidFill>
                <a:srgbClr val="313D34"/>
              </a:solidFill>
              <a:latin typeface="Calibri" panose="020F0502020204030204" pitchFamily="34" charset="0"/>
              <a:cs typeface="Calibri" panose="020F0502020204030204" pitchFamily="34" charset="0"/>
            </a:endParaRPr>
          </a:p>
          <a:p>
            <a:pPr algn="l"/>
            <a:endParaRPr lang="sl-SI" sz="1600" b="0" i="0" u="none" strike="noStrike" baseline="0" dirty="0">
              <a:solidFill>
                <a:srgbClr val="000000"/>
              </a:solidFill>
              <a:latin typeface="Calibri" panose="020F0502020204030204" pitchFamily="34" charset="0"/>
              <a:cs typeface="Calibri" panose="020F0502020204030204" pitchFamily="34" charset="0"/>
            </a:endParaRPr>
          </a:p>
          <a:p>
            <a:pPr marL="285750" indent="-285750">
              <a:buClr>
                <a:srgbClr val="7E5B5B"/>
              </a:buClr>
              <a:buFont typeface="Arial" panose="020B0604020202020204" pitchFamily="34" charset="0"/>
              <a:buChar char="•"/>
            </a:pPr>
            <a:r>
              <a:rPr lang="sl-SI" dirty="0">
                <a:solidFill>
                  <a:srgbClr val="313D34"/>
                </a:solidFill>
                <a:latin typeface="Calibri" panose="020F0502020204030204" pitchFamily="34" charset="0"/>
                <a:cs typeface="Calibri" panose="020F0502020204030204" pitchFamily="34" charset="0"/>
              </a:rPr>
              <a:t>Do dobrih rezultatov: kakovosten </a:t>
            </a:r>
            <a:r>
              <a:rPr lang="sl-SI" b="1" dirty="0">
                <a:solidFill>
                  <a:srgbClr val="313D34"/>
                </a:solidFill>
                <a:latin typeface="Calibri" panose="020F0502020204030204" pitchFamily="34" charset="0"/>
                <a:cs typeface="Calibri" panose="020F0502020204030204" pitchFamily="34" charset="0"/>
              </a:rPr>
              <a:t>dokument</a:t>
            </a:r>
            <a:r>
              <a:rPr lang="sl-SI" dirty="0">
                <a:solidFill>
                  <a:srgbClr val="313D34"/>
                </a:solidFill>
                <a:latin typeface="Calibri" panose="020F0502020204030204" pitchFamily="34" charset="0"/>
                <a:cs typeface="Calibri" panose="020F0502020204030204" pitchFamily="34" charset="0"/>
              </a:rPr>
              <a:t> in kakovostno vodenje procesa </a:t>
            </a:r>
            <a:r>
              <a:rPr lang="sl-SI" b="1" dirty="0">
                <a:solidFill>
                  <a:srgbClr val="313D34"/>
                </a:solidFill>
                <a:latin typeface="Calibri" panose="020F0502020204030204" pitchFamily="34" charset="0"/>
                <a:cs typeface="Calibri" panose="020F0502020204030204" pitchFamily="34" charset="0"/>
              </a:rPr>
              <a:t>izvajanja</a:t>
            </a:r>
            <a:r>
              <a:rPr lang="sl-SI" dirty="0">
                <a:solidFill>
                  <a:srgbClr val="313D34"/>
                </a:solidFill>
                <a:latin typeface="Calibri" panose="020F0502020204030204" pitchFamily="34" charset="0"/>
                <a:cs typeface="Calibri" panose="020F0502020204030204" pitchFamily="34" charset="0"/>
              </a:rPr>
              <a:t> akcijskega načrta.</a:t>
            </a:r>
          </a:p>
          <a:p>
            <a:pPr>
              <a:buClr>
                <a:srgbClr val="7E5B5B"/>
              </a:buClr>
            </a:pPr>
            <a:endParaRPr lang="sl-SI" dirty="0">
              <a:solidFill>
                <a:srgbClr val="313D34"/>
              </a:solidFill>
              <a:latin typeface="Calibri" panose="020F0502020204030204" pitchFamily="34" charset="0"/>
              <a:cs typeface="Calibri" panose="020F0502020204030204" pitchFamily="34" charset="0"/>
            </a:endParaRPr>
          </a:p>
          <a:p>
            <a:pPr marL="285750" indent="-285750">
              <a:buClr>
                <a:srgbClr val="7E5B5B"/>
              </a:buClr>
              <a:buFont typeface="Arial" panose="020B0604020202020204" pitchFamily="34" charset="0"/>
              <a:buChar char="•"/>
            </a:pPr>
            <a:r>
              <a:rPr lang="sl-SI" dirty="0">
                <a:solidFill>
                  <a:srgbClr val="313D34"/>
                </a:solidFill>
                <a:latin typeface="Calibri" panose="020F0502020204030204" pitchFamily="34" charset="0"/>
                <a:cs typeface="Calibri" panose="020F0502020204030204" pitchFamily="34" charset="0"/>
              </a:rPr>
              <a:t>Spremljanje izvajanja OCPS: z enotnimi kazalniki učinka izvajanja in izvedbe OCPS.</a:t>
            </a:r>
          </a:p>
          <a:p>
            <a:pPr>
              <a:buClr>
                <a:srgbClr val="7E5B5B"/>
              </a:buClr>
            </a:pPr>
            <a:endParaRPr lang="sl-SI" dirty="0">
              <a:solidFill>
                <a:srgbClr val="313D34"/>
              </a:solidFill>
              <a:latin typeface="Calibri" panose="020F0502020204030204" pitchFamily="34" charset="0"/>
              <a:cs typeface="Calibri" panose="020F0502020204030204" pitchFamily="34" charset="0"/>
            </a:endParaRPr>
          </a:p>
          <a:p>
            <a:pPr lvl="1">
              <a:buClr>
                <a:srgbClr val="7E5B5B"/>
              </a:buClr>
            </a:pPr>
            <a:r>
              <a:rPr lang="sl-SI" u="sng" dirty="0">
                <a:solidFill>
                  <a:srgbClr val="313D34"/>
                </a:solidFill>
                <a:latin typeface="Calibri" panose="020F0502020204030204" pitchFamily="34" charset="0"/>
                <a:cs typeface="Calibri" panose="020F0502020204030204" pitchFamily="34" charset="0"/>
              </a:rPr>
              <a:t>Enotni kazalniki učinka:</a:t>
            </a:r>
            <a:r>
              <a:rPr lang="sl-SI" dirty="0">
                <a:solidFill>
                  <a:srgbClr val="313D34"/>
                </a:solidFill>
                <a:latin typeface="Calibri" panose="020F0502020204030204" pitchFamily="34" charset="0"/>
                <a:cs typeface="Calibri" panose="020F0502020204030204" pitchFamily="34" charset="0"/>
              </a:rPr>
              <a:t> delež in obseg uporabe prometnih načinov na glavnih prometnicah v občini, delež uporabe potovalnih načinov pri poteh v šolo, delež uporabe potovalnih načinov pri poteh na delo. </a:t>
            </a:r>
            <a:br>
              <a:rPr lang="sl-SI" dirty="0">
                <a:solidFill>
                  <a:srgbClr val="313D34"/>
                </a:solidFill>
                <a:latin typeface="Calibri" panose="020F0502020204030204" pitchFamily="34" charset="0"/>
                <a:cs typeface="Calibri" panose="020F0502020204030204" pitchFamily="34" charset="0"/>
              </a:rPr>
            </a:br>
            <a:endParaRPr lang="sl-SI" dirty="0">
              <a:solidFill>
                <a:srgbClr val="313D34"/>
              </a:solidFill>
              <a:latin typeface="Calibri" panose="020F0502020204030204" pitchFamily="34" charset="0"/>
              <a:cs typeface="Calibri" panose="020F0502020204030204" pitchFamily="34" charset="0"/>
            </a:endParaRPr>
          </a:p>
          <a:p>
            <a:pPr lvl="1">
              <a:buClr>
                <a:srgbClr val="7E5B5B"/>
              </a:buClr>
            </a:pPr>
            <a:r>
              <a:rPr lang="sl-SI" u="sng" dirty="0">
                <a:solidFill>
                  <a:srgbClr val="313D34"/>
                </a:solidFill>
                <a:latin typeface="Calibri" panose="020F0502020204030204" pitchFamily="34" charset="0"/>
                <a:cs typeface="Calibri" panose="020F0502020204030204" pitchFamily="34" charset="0"/>
              </a:rPr>
              <a:t>Enotni kazalnik izvedbe:</a:t>
            </a:r>
            <a:r>
              <a:rPr lang="sl-SI" dirty="0">
                <a:solidFill>
                  <a:srgbClr val="313D34"/>
                </a:solidFill>
                <a:latin typeface="Calibri" panose="020F0502020204030204" pitchFamily="34" charset="0"/>
                <a:cs typeface="Calibri" panose="020F0502020204030204" pitchFamily="34" charset="0"/>
              </a:rPr>
              <a:t> delež izvedenih ukrepov iz akcijskega načrta.</a:t>
            </a:r>
          </a:p>
          <a:p>
            <a:pPr marL="285750" indent="-285750">
              <a:buClr>
                <a:srgbClr val="7E5B5B"/>
              </a:buClr>
              <a:buFont typeface="Arial" panose="020B0604020202020204" pitchFamily="34" charset="0"/>
              <a:buChar char="•"/>
            </a:pPr>
            <a:endParaRPr lang="sl-SI" dirty="0">
              <a:solidFill>
                <a:srgbClr val="313D34"/>
              </a:solidFill>
              <a:latin typeface="Calibri" panose="020F0502020204030204" pitchFamily="34" charset="0"/>
              <a:cs typeface="Calibri" panose="020F0502020204030204" pitchFamily="34" charset="0"/>
            </a:endParaRPr>
          </a:p>
          <a:p>
            <a:pPr marL="285750" indent="-285750">
              <a:buClr>
                <a:srgbClr val="7E5B5B"/>
              </a:buClr>
              <a:buFont typeface="Arial" panose="020B0604020202020204" pitchFamily="34" charset="0"/>
              <a:buChar char="•"/>
            </a:pPr>
            <a:r>
              <a:rPr lang="sl-SI" dirty="0">
                <a:solidFill>
                  <a:srgbClr val="313D34"/>
                </a:solidFill>
                <a:latin typeface="Calibri" panose="020F0502020204030204" pitchFamily="34" charset="0"/>
                <a:cs typeface="Calibri" panose="020F0502020204030204" pitchFamily="34" charset="0"/>
              </a:rPr>
              <a:t>Občina mora </a:t>
            </a:r>
            <a:r>
              <a:rPr lang="sl-SI" b="1" dirty="0">
                <a:solidFill>
                  <a:srgbClr val="313D34"/>
                </a:solidFill>
                <a:latin typeface="Calibri" panose="020F0502020204030204" pitchFamily="34" charset="0"/>
                <a:cs typeface="Calibri" panose="020F0502020204030204" pitchFamily="34" charset="0"/>
              </a:rPr>
              <a:t>ministrstvu poročati </a:t>
            </a:r>
            <a:r>
              <a:rPr lang="sl-SI" dirty="0">
                <a:solidFill>
                  <a:srgbClr val="313D34"/>
                </a:solidFill>
                <a:latin typeface="Calibri" panose="020F0502020204030204" pitchFamily="34" charset="0"/>
                <a:cs typeface="Calibri" panose="020F0502020204030204" pitchFamily="34" charset="0"/>
              </a:rPr>
              <a:t>o izvajanju OCPS v obliki enotnih kazalnikov </a:t>
            </a:r>
            <a:r>
              <a:rPr lang="sl-SI" b="1" dirty="0">
                <a:solidFill>
                  <a:srgbClr val="313D34"/>
                </a:solidFill>
                <a:latin typeface="Calibri" panose="020F0502020204030204" pitchFamily="34" charset="0"/>
                <a:cs typeface="Calibri" panose="020F0502020204030204" pitchFamily="34" charset="0"/>
              </a:rPr>
              <a:t>v obdobju 7 let po sprejetju OCPS</a:t>
            </a:r>
            <a:r>
              <a:rPr lang="sl-SI" dirty="0">
                <a:solidFill>
                  <a:srgbClr val="313D34"/>
                </a:solidFill>
                <a:latin typeface="Calibri" panose="020F0502020204030204" pitchFamily="34" charset="0"/>
                <a:cs typeface="Calibri" panose="020F0502020204030204" pitchFamily="34" charset="0"/>
              </a:rPr>
              <a:t>, kar stori preko spletnega portala o trajnostni mobilnosti.</a:t>
            </a:r>
          </a:p>
        </p:txBody>
      </p:sp>
      <p:pic>
        <p:nvPicPr>
          <p:cNvPr id="6146" name="Picture 2" descr="Flat background for world car free day">
            <a:extLst>
              <a:ext uri="{FF2B5EF4-FFF2-40B4-BE49-F238E27FC236}">
                <a16:creationId xmlns:a16="http://schemas.microsoft.com/office/drawing/2014/main" id="{447E47AD-56F3-598A-C707-9AB773C262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432"/>
          <a:stretch/>
        </p:blipFill>
        <p:spPr bwMode="auto">
          <a:xfrm>
            <a:off x="3885257" y="4488649"/>
            <a:ext cx="4421485" cy="216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43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0409B528-FB66-0541-6848-9CA7921C2B7D}"/>
            </a:ext>
          </a:extLst>
        </p:cNvPr>
        <p:cNvGrpSpPr/>
        <p:nvPr/>
      </p:nvGrpSpPr>
      <p:grpSpPr>
        <a:xfrm>
          <a:off x="0" y="0"/>
          <a:ext cx="0" cy="0"/>
          <a:chOff x="0" y="0"/>
          <a:chExt cx="0" cy="0"/>
        </a:xfrm>
      </p:grpSpPr>
      <p:sp>
        <p:nvSpPr>
          <p:cNvPr id="9" name="Pravokotnik 8">
            <a:extLst>
              <a:ext uri="{FF2B5EF4-FFF2-40B4-BE49-F238E27FC236}">
                <a16:creationId xmlns:a16="http://schemas.microsoft.com/office/drawing/2014/main" id="{242BF703-B6B0-ECB9-8B23-A4086FE61F6D}"/>
              </a:ext>
            </a:extLst>
          </p:cNvPr>
          <p:cNvSpPr/>
          <p:nvPr/>
        </p:nvSpPr>
        <p:spPr>
          <a:xfrm>
            <a:off x="0" y="4077072"/>
            <a:ext cx="12192000" cy="2088232"/>
          </a:xfrm>
          <a:prstGeom prst="rect">
            <a:avLst/>
          </a:prstGeom>
          <a:solidFill>
            <a:srgbClr val="B4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4" name="Naslov 1">
            <a:extLst>
              <a:ext uri="{FF2B5EF4-FFF2-40B4-BE49-F238E27FC236}">
                <a16:creationId xmlns:a16="http://schemas.microsoft.com/office/drawing/2014/main" id="{A4311602-DD50-11B2-290A-8CABE3D8BBEB}"/>
              </a:ext>
            </a:extLst>
          </p:cNvPr>
          <p:cNvSpPr txBox="1">
            <a:spLocks/>
          </p:cNvSpPr>
          <p:nvPr/>
        </p:nvSpPr>
        <p:spPr>
          <a:xfrm>
            <a:off x="841248" y="3429000"/>
            <a:ext cx="9601200" cy="1838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sl-SI" b="1" dirty="0">
                <a:solidFill>
                  <a:srgbClr val="313D34"/>
                </a:solidFill>
                <a:latin typeface="Auto 1 Lt LF"/>
                <a:ea typeface="Segoe UI" panose="020B0502040204020203" pitchFamily="34" charset="0"/>
                <a:cs typeface="Segoe UI" panose="020B0502040204020203" pitchFamily="34" charset="0"/>
              </a:rPr>
              <a:t>Delavnica VIZIJA in CILJI</a:t>
            </a:r>
          </a:p>
        </p:txBody>
      </p:sp>
      <p:pic>
        <p:nvPicPr>
          <p:cNvPr id="12" name="Slika 11">
            <a:extLst>
              <a:ext uri="{FF2B5EF4-FFF2-40B4-BE49-F238E27FC236}">
                <a16:creationId xmlns:a16="http://schemas.microsoft.com/office/drawing/2014/main" id="{B2E0B660-1AE7-D1F9-3B67-00CECC9FC0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0456" y="0"/>
            <a:ext cx="1991544" cy="710763"/>
          </a:xfrm>
          <a:prstGeom prst="rect">
            <a:avLst/>
          </a:prstGeom>
        </p:spPr>
      </p:pic>
      <p:sp>
        <p:nvSpPr>
          <p:cNvPr id="2" name="Označba mesta besedila 2">
            <a:extLst>
              <a:ext uri="{FF2B5EF4-FFF2-40B4-BE49-F238E27FC236}">
                <a16:creationId xmlns:a16="http://schemas.microsoft.com/office/drawing/2014/main" id="{94B6406B-CCC6-8FAC-1D0D-4769BEA3D4E7}"/>
              </a:ext>
            </a:extLst>
          </p:cNvPr>
          <p:cNvSpPr txBox="1">
            <a:spLocks/>
          </p:cNvSpPr>
          <p:nvPr/>
        </p:nvSpPr>
        <p:spPr>
          <a:xfrm>
            <a:off x="841248" y="5340096"/>
            <a:ext cx="9601200" cy="475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sl-SI" sz="1800" kern="100" dirty="0">
                <a:effectLst/>
                <a:latin typeface="Arial" panose="020B0604020202020204" pitchFamily="34" charset="0"/>
                <a:ea typeface="Calibri" panose="020F0502020204030204" pitchFamily="34" charset="0"/>
                <a:cs typeface="Arial" panose="020B0604020202020204" pitchFamily="34" charset="0"/>
              </a:rPr>
              <a:t>Črnomelj, 23. 5. 2024</a:t>
            </a:r>
            <a:endParaRPr lang="sl-SI"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sl-SI" dirty="0">
              <a:latin typeface="Auto 1 Lt LF"/>
              <a:ea typeface="Segoe UI" panose="020B0502040204020203" pitchFamily="34" charset="0"/>
              <a:cs typeface="Segoe UI" panose="020B0502040204020203" pitchFamily="34" charset="0"/>
            </a:endParaRPr>
          </a:p>
        </p:txBody>
      </p:sp>
      <p:pic>
        <p:nvPicPr>
          <p:cNvPr id="3" name="Slika 2">
            <a:extLst>
              <a:ext uri="{FF2B5EF4-FFF2-40B4-BE49-F238E27FC236}">
                <a16:creationId xmlns:a16="http://schemas.microsoft.com/office/drawing/2014/main" id="{7F7AF82B-848E-65EA-F305-BF62ADC8E4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376" r="23504"/>
          <a:stretch/>
        </p:blipFill>
        <p:spPr bwMode="auto">
          <a:xfrm>
            <a:off x="2607788" y="1582372"/>
            <a:ext cx="2443101" cy="2500762"/>
          </a:xfrm>
          <a:prstGeom prst="rect">
            <a:avLst/>
          </a:prstGeom>
          <a:noFill/>
          <a:ln>
            <a:noFill/>
          </a:ln>
        </p:spPr>
      </p:pic>
      <p:pic>
        <p:nvPicPr>
          <p:cNvPr id="5" name="Slika 4">
            <a:extLst>
              <a:ext uri="{FF2B5EF4-FFF2-40B4-BE49-F238E27FC236}">
                <a16:creationId xmlns:a16="http://schemas.microsoft.com/office/drawing/2014/main" id="{F24DCA29-2B55-B759-2B26-494AD4A880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11"/>
          <a:stretch/>
        </p:blipFill>
        <p:spPr bwMode="auto">
          <a:xfrm>
            <a:off x="8644501" y="1582372"/>
            <a:ext cx="3544963" cy="2500762"/>
          </a:xfrm>
          <a:prstGeom prst="rect">
            <a:avLst/>
          </a:prstGeom>
          <a:noFill/>
          <a:ln>
            <a:noFill/>
          </a:ln>
        </p:spPr>
      </p:pic>
      <p:pic>
        <p:nvPicPr>
          <p:cNvPr id="6" name="Slika 5">
            <a:extLst>
              <a:ext uri="{FF2B5EF4-FFF2-40B4-BE49-F238E27FC236}">
                <a16:creationId xmlns:a16="http://schemas.microsoft.com/office/drawing/2014/main" id="{D5BC055D-AF68-DB34-269A-2746361639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74" r="5865"/>
          <a:stretch/>
        </p:blipFill>
        <p:spPr bwMode="auto">
          <a:xfrm>
            <a:off x="5150787" y="1582372"/>
            <a:ext cx="3393816" cy="2500762"/>
          </a:xfrm>
          <a:prstGeom prst="rect">
            <a:avLst/>
          </a:prstGeom>
          <a:noFill/>
          <a:ln>
            <a:noFill/>
          </a:ln>
        </p:spPr>
      </p:pic>
      <p:pic>
        <p:nvPicPr>
          <p:cNvPr id="7" name="Slika 6">
            <a:extLst>
              <a:ext uri="{FF2B5EF4-FFF2-40B4-BE49-F238E27FC236}">
                <a16:creationId xmlns:a16="http://schemas.microsoft.com/office/drawing/2014/main" id="{E0D20B6B-AFF2-E95E-BE30-26ACA81556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000" r="10315"/>
          <a:stretch/>
        </p:blipFill>
        <p:spPr bwMode="auto">
          <a:xfrm>
            <a:off x="6061" y="1582372"/>
            <a:ext cx="2501829" cy="2500762"/>
          </a:xfrm>
          <a:prstGeom prst="rect">
            <a:avLst/>
          </a:prstGeom>
          <a:noFill/>
          <a:ln>
            <a:noFill/>
          </a:ln>
        </p:spPr>
      </p:pic>
    </p:spTree>
    <p:extLst>
      <p:ext uri="{BB962C8B-B14F-4D97-AF65-F5344CB8AC3E}">
        <p14:creationId xmlns:p14="http://schemas.microsoft.com/office/powerpoint/2010/main" val="251338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CEBF3AD1-3DE1-DE2A-C986-A00A13283C03}"/>
            </a:ext>
          </a:extLst>
        </p:cNvPr>
        <p:cNvGrpSpPr/>
        <p:nvPr/>
      </p:nvGrpSpPr>
      <p:grpSpPr>
        <a:xfrm>
          <a:off x="0" y="0"/>
          <a:ext cx="0" cy="0"/>
          <a:chOff x="0" y="0"/>
          <a:chExt cx="0" cy="0"/>
        </a:xfrm>
      </p:grpSpPr>
      <p:sp>
        <p:nvSpPr>
          <p:cNvPr id="9" name="PoljeZBesedilom 8">
            <a:extLst>
              <a:ext uri="{FF2B5EF4-FFF2-40B4-BE49-F238E27FC236}">
                <a16:creationId xmlns:a16="http://schemas.microsoft.com/office/drawing/2014/main" id="{6B197B60-ED15-852B-B5A9-CDEAD743BE93}"/>
              </a:ext>
            </a:extLst>
          </p:cNvPr>
          <p:cNvSpPr txBox="1"/>
          <p:nvPr/>
        </p:nvSpPr>
        <p:spPr>
          <a:xfrm>
            <a:off x="371364" y="680394"/>
            <a:ext cx="11449272" cy="5530488"/>
          </a:xfrm>
          <a:prstGeom prst="rect">
            <a:avLst/>
          </a:prstGeom>
          <a:noFill/>
        </p:spPr>
        <p:txBody>
          <a:bodyPr wrap="square">
            <a:spAutoFit/>
          </a:bodyPr>
          <a:lstStyle/>
          <a:p>
            <a:pPr algn="just">
              <a:lnSpc>
                <a:spcPct val="107000"/>
              </a:lnSpc>
              <a:spcAft>
                <a:spcPts val="800"/>
              </a:spcAft>
            </a:pPr>
            <a:r>
              <a:rPr lang="sl-SI" sz="2000" dirty="0">
                <a:solidFill>
                  <a:srgbClr val="313D34"/>
                </a:solidFill>
                <a:latin typeface="Calibri" panose="020F0502020204030204" pitchFamily="34" charset="0"/>
                <a:cs typeface="Calibri" panose="020F0502020204030204" pitchFamily="34" charset="0"/>
              </a:rPr>
              <a:t>V skladu z državnimi smernicami morajo biti v vseh OCPS določeni </a:t>
            </a:r>
            <a:r>
              <a:rPr lang="sl-SI" sz="2000" u="sng" dirty="0">
                <a:solidFill>
                  <a:srgbClr val="313D34"/>
                </a:solidFill>
                <a:latin typeface="Calibri" panose="020F0502020204030204" pitchFamily="34" charset="0"/>
                <a:cs typeface="Calibri" panose="020F0502020204030204" pitchFamily="34" charset="0"/>
              </a:rPr>
              <a:t>obvezni strateški cilji, </a:t>
            </a:r>
            <a:r>
              <a:rPr lang="sl-SI" sz="2000" dirty="0">
                <a:solidFill>
                  <a:srgbClr val="313D34"/>
                </a:solidFill>
                <a:latin typeface="Calibri" panose="020F0502020204030204" pitchFamily="34" charset="0"/>
                <a:cs typeface="Calibri" panose="020F0502020204030204" pitchFamily="34" charset="0"/>
              </a:rPr>
              <a:t>ki jih je 7:</a:t>
            </a:r>
            <a:br>
              <a:rPr lang="sl-SI" sz="2000" dirty="0">
                <a:solidFill>
                  <a:srgbClr val="313D34"/>
                </a:solidFill>
                <a:latin typeface="Calibri" panose="020F0502020204030204" pitchFamily="34" charset="0"/>
                <a:cs typeface="Calibri" panose="020F0502020204030204" pitchFamily="34" charset="0"/>
              </a:rPr>
            </a:br>
            <a:endParaRPr lang="sl-SI" sz="2000" dirty="0">
              <a:solidFill>
                <a:srgbClr val="313D34"/>
              </a:solidFill>
              <a:latin typeface="Calibri" panose="020F0502020204030204" pitchFamily="34" charset="0"/>
              <a:cs typeface="Calibri" panose="020F0502020204030204" pitchFamily="34" charset="0"/>
            </a:endParaRPr>
          </a:p>
          <a:p>
            <a:pPr marL="342900" lvl="0" indent="-342900" algn="l">
              <a:lnSpc>
                <a:spcPct val="107000"/>
              </a:lnSpc>
              <a:buFont typeface="Arial" panose="020B0604020202020204" pitchFamily="34" charset="0"/>
              <a:buChar char="•"/>
            </a:pPr>
            <a:r>
              <a:rPr lang="sl-SI" sz="2000" dirty="0">
                <a:solidFill>
                  <a:srgbClr val="313D34"/>
                </a:solidFill>
                <a:latin typeface="Calibri" panose="020F0502020204030204" pitchFamily="34" charset="0"/>
                <a:cs typeface="Calibri" panose="020F0502020204030204" pitchFamily="34" charset="0"/>
              </a:rPr>
              <a:t>Izboljšana </a:t>
            </a:r>
            <a:r>
              <a:rPr lang="sl-SI" sz="2000" b="1" dirty="0">
                <a:solidFill>
                  <a:srgbClr val="313D34"/>
                </a:solidFill>
                <a:latin typeface="Calibri" panose="020F0502020204030204" pitchFamily="34" charset="0"/>
                <a:cs typeface="Calibri" panose="020F0502020204030204" pitchFamily="34" charset="0"/>
              </a:rPr>
              <a:t>kakovost življenja </a:t>
            </a:r>
            <a:r>
              <a:rPr lang="sl-SI" sz="2000" dirty="0">
                <a:solidFill>
                  <a:srgbClr val="313D34"/>
                </a:solidFill>
                <a:latin typeface="Calibri" panose="020F0502020204030204" pitchFamily="34" charset="0"/>
                <a:cs typeface="Calibri" panose="020F0502020204030204" pitchFamily="34" charset="0"/>
              </a:rPr>
              <a:t>v privlačni in povezani skupnosti,</a:t>
            </a:r>
          </a:p>
          <a:p>
            <a:pPr marL="342900" lvl="0" indent="-342900" algn="l">
              <a:lnSpc>
                <a:spcPct val="107000"/>
              </a:lnSpc>
              <a:buFont typeface="Arial" panose="020B0604020202020204" pitchFamily="34" charset="0"/>
              <a:buChar char="•"/>
            </a:pPr>
            <a:r>
              <a:rPr lang="sl-SI" sz="2000" b="1" dirty="0">
                <a:solidFill>
                  <a:srgbClr val="313D34"/>
                </a:solidFill>
                <a:latin typeface="Calibri" panose="020F0502020204030204" pitchFamily="34" charset="0"/>
                <a:cs typeface="Calibri" panose="020F0502020204030204" pitchFamily="34" charset="0"/>
              </a:rPr>
              <a:t>Znižanje lokalne emisije </a:t>
            </a:r>
            <a:r>
              <a:rPr lang="sl-SI" sz="2000" dirty="0">
                <a:solidFill>
                  <a:srgbClr val="313D34"/>
                </a:solidFill>
                <a:latin typeface="Calibri" panose="020F0502020204030204" pitchFamily="34" charset="0"/>
                <a:cs typeface="Calibri" panose="020F0502020204030204" pitchFamily="34" charset="0"/>
              </a:rPr>
              <a:t>onesnaževal in toplogrednih plinov iz prometa</a:t>
            </a:r>
          </a:p>
          <a:p>
            <a:pPr marL="342900" lvl="0" indent="-342900" algn="l">
              <a:lnSpc>
                <a:spcPct val="107000"/>
              </a:lnSpc>
              <a:buFont typeface="Arial" panose="020B0604020202020204" pitchFamily="34" charset="0"/>
              <a:buChar char="•"/>
            </a:pPr>
            <a:r>
              <a:rPr lang="sl-SI" sz="2000" b="1" dirty="0">
                <a:solidFill>
                  <a:srgbClr val="313D34"/>
                </a:solidFill>
                <a:latin typeface="Calibri" panose="020F0502020204030204" pitchFamily="34" charset="0"/>
                <a:cs typeface="Calibri" panose="020F0502020204030204" pitchFamily="34" charset="0"/>
              </a:rPr>
              <a:t>Bolj zdravi in bolj aktivni </a:t>
            </a:r>
            <a:r>
              <a:rPr lang="sl-SI" sz="2000" dirty="0">
                <a:solidFill>
                  <a:srgbClr val="313D34"/>
                </a:solidFill>
                <a:latin typeface="Calibri" panose="020F0502020204030204" pitchFamily="34" charset="0"/>
                <a:cs typeface="Calibri" panose="020F0502020204030204" pitchFamily="34" charset="0"/>
              </a:rPr>
              <a:t>prebivalci</a:t>
            </a:r>
          </a:p>
          <a:p>
            <a:pPr marL="342900" lvl="0" indent="-342900" algn="l">
              <a:lnSpc>
                <a:spcPct val="107000"/>
              </a:lnSpc>
              <a:buFont typeface="Arial" panose="020B0604020202020204" pitchFamily="34" charset="0"/>
              <a:buChar char="•"/>
            </a:pPr>
            <a:r>
              <a:rPr lang="sl-SI" sz="2000" dirty="0">
                <a:solidFill>
                  <a:srgbClr val="313D34"/>
                </a:solidFill>
                <a:latin typeface="Calibri" panose="020F0502020204030204" pitchFamily="34" charset="0"/>
                <a:cs typeface="Calibri" panose="020F0502020204030204" pitchFamily="34" charset="0"/>
              </a:rPr>
              <a:t>Vsem </a:t>
            </a:r>
            <a:r>
              <a:rPr lang="sl-SI" sz="2000" b="1" dirty="0">
                <a:solidFill>
                  <a:srgbClr val="313D34"/>
                </a:solidFill>
                <a:latin typeface="Calibri" panose="020F0502020204030204" pitchFamily="34" charset="0"/>
                <a:cs typeface="Calibri" panose="020F0502020204030204" pitchFamily="34" charset="0"/>
              </a:rPr>
              <a:t>dostopen prometni sistem,</a:t>
            </a:r>
            <a:r>
              <a:rPr lang="sl-SI" sz="2000" dirty="0">
                <a:solidFill>
                  <a:srgbClr val="313D34"/>
                </a:solidFill>
                <a:latin typeface="Calibri" panose="020F0502020204030204" pitchFamily="34" charset="0"/>
                <a:cs typeface="Calibri" panose="020F0502020204030204" pitchFamily="34" charset="0"/>
              </a:rPr>
              <a:t> ki omogoča socialno vključenost,</a:t>
            </a:r>
          </a:p>
          <a:p>
            <a:pPr marL="342900" lvl="0" indent="-342900" algn="l">
              <a:lnSpc>
                <a:spcPct val="107000"/>
              </a:lnSpc>
              <a:buFont typeface="Arial" panose="020B0604020202020204" pitchFamily="34" charset="0"/>
              <a:buChar char="•"/>
            </a:pPr>
            <a:r>
              <a:rPr lang="sl-SI" sz="2000" b="1" dirty="0">
                <a:solidFill>
                  <a:srgbClr val="313D34"/>
                </a:solidFill>
                <a:latin typeface="Calibri" panose="020F0502020204030204" pitchFamily="34" charset="0"/>
                <a:cs typeface="Calibri" panose="020F0502020204030204" pitchFamily="34" charset="0"/>
              </a:rPr>
              <a:t>Okrepljeno </a:t>
            </a:r>
            <a:r>
              <a:rPr lang="sl-SI" sz="2000" dirty="0">
                <a:solidFill>
                  <a:srgbClr val="313D34"/>
                </a:solidFill>
                <a:latin typeface="Calibri" panose="020F0502020204030204" pitchFamily="34" charset="0"/>
                <a:cs typeface="Calibri" panose="020F0502020204030204" pitchFamily="34" charset="0"/>
              </a:rPr>
              <a:t>lokalno in regionalno </a:t>
            </a:r>
            <a:r>
              <a:rPr lang="sl-SI" sz="2000" b="1" dirty="0">
                <a:solidFill>
                  <a:srgbClr val="313D34"/>
                </a:solidFill>
                <a:latin typeface="Calibri" panose="020F0502020204030204" pitchFamily="34" charset="0"/>
                <a:cs typeface="Calibri" panose="020F0502020204030204" pitchFamily="34" charset="0"/>
              </a:rPr>
              <a:t>gospodarstvo,</a:t>
            </a:r>
          </a:p>
          <a:p>
            <a:pPr marL="342900" lvl="0" indent="-342900" algn="l">
              <a:lnSpc>
                <a:spcPct val="107000"/>
              </a:lnSpc>
              <a:buFont typeface="Arial" panose="020B0604020202020204" pitchFamily="34" charset="0"/>
              <a:buChar char="•"/>
            </a:pPr>
            <a:r>
              <a:rPr lang="sl-SI" sz="2000" b="1" dirty="0">
                <a:solidFill>
                  <a:srgbClr val="313D34"/>
                </a:solidFill>
                <a:latin typeface="Calibri" panose="020F0502020204030204" pitchFamily="34" charset="0"/>
                <a:cs typeface="Calibri" panose="020F0502020204030204" pitchFamily="34" charset="0"/>
              </a:rPr>
              <a:t>Večja varnost </a:t>
            </a:r>
            <a:r>
              <a:rPr lang="sl-SI" sz="2000" dirty="0">
                <a:solidFill>
                  <a:srgbClr val="313D34"/>
                </a:solidFill>
                <a:latin typeface="Calibri" panose="020F0502020204030204" pitchFamily="34" charset="0"/>
                <a:cs typeface="Calibri" panose="020F0502020204030204" pitchFamily="34" charset="0"/>
              </a:rPr>
              <a:t>vseh udeležencev cestnega prometa in</a:t>
            </a:r>
          </a:p>
          <a:p>
            <a:pPr marL="342900" lvl="0" indent="-342900" algn="l">
              <a:lnSpc>
                <a:spcPct val="107000"/>
              </a:lnSpc>
              <a:spcAft>
                <a:spcPts val="800"/>
              </a:spcAft>
              <a:buFont typeface="Arial" panose="020B0604020202020204" pitchFamily="34" charset="0"/>
              <a:buChar char="•"/>
            </a:pPr>
            <a:r>
              <a:rPr lang="sl-SI" sz="2000" b="1" dirty="0">
                <a:solidFill>
                  <a:srgbClr val="313D34"/>
                </a:solidFill>
                <a:latin typeface="Calibri" panose="020F0502020204030204" pitchFamily="34" charset="0"/>
                <a:cs typeface="Calibri" panose="020F0502020204030204" pitchFamily="34" charset="0"/>
              </a:rPr>
              <a:t>Izboljšana dostopnost </a:t>
            </a:r>
            <a:r>
              <a:rPr lang="sl-SI" sz="2000" dirty="0">
                <a:solidFill>
                  <a:srgbClr val="313D34"/>
                </a:solidFill>
                <a:latin typeface="Calibri" panose="020F0502020204030204" pitchFamily="34" charset="0"/>
                <a:cs typeface="Calibri" panose="020F0502020204030204" pitchFamily="34" charset="0"/>
              </a:rPr>
              <a:t>osnovnih storitev in aktivnosti.</a:t>
            </a:r>
          </a:p>
          <a:p>
            <a:pPr lvl="0" algn="l">
              <a:lnSpc>
                <a:spcPct val="107000"/>
              </a:lnSpc>
              <a:spcAft>
                <a:spcPts val="800"/>
              </a:spcAft>
            </a:pPr>
            <a:endParaRPr lang="sl-SI" sz="2000" dirty="0">
              <a:solidFill>
                <a:srgbClr val="313D34"/>
              </a:solidFill>
              <a:latin typeface="Calibri" panose="020F0502020204030204" pitchFamily="34" charset="0"/>
              <a:cs typeface="Calibri" panose="020F0502020204030204" pitchFamily="34" charset="0"/>
            </a:endParaRPr>
          </a:p>
          <a:p>
            <a:pPr lvl="0" algn="l">
              <a:lnSpc>
                <a:spcPct val="107000"/>
              </a:lnSpc>
              <a:spcAft>
                <a:spcPts val="800"/>
              </a:spcAft>
            </a:pPr>
            <a:endParaRPr lang="sl-SI" sz="2000" dirty="0">
              <a:solidFill>
                <a:srgbClr val="313D34"/>
              </a:solidFill>
              <a:latin typeface="Calibri" panose="020F0502020204030204" pitchFamily="34" charset="0"/>
              <a:cs typeface="Calibri" panose="020F0502020204030204" pitchFamily="34" charset="0"/>
            </a:endParaRPr>
          </a:p>
          <a:p>
            <a:pPr algn="just">
              <a:lnSpc>
                <a:spcPct val="107000"/>
              </a:lnSpc>
              <a:spcAft>
                <a:spcPts val="800"/>
              </a:spcAft>
            </a:pPr>
            <a:r>
              <a:rPr lang="sl-SI" sz="2000" dirty="0">
                <a:solidFill>
                  <a:srgbClr val="313D34"/>
                </a:solidFill>
                <a:latin typeface="Calibri" panose="020F0502020204030204" pitchFamily="34" charset="0"/>
                <a:cs typeface="Calibri" panose="020F0502020204030204" pitchFamily="34" charset="0"/>
              </a:rPr>
              <a:t>Ob teh se lahko v OCPS </a:t>
            </a:r>
            <a:r>
              <a:rPr lang="sl-SI" sz="2000" u="sng" dirty="0">
                <a:solidFill>
                  <a:srgbClr val="313D34"/>
                </a:solidFill>
                <a:latin typeface="Calibri" panose="020F0502020204030204" pitchFamily="34" charset="0"/>
                <a:cs typeface="Calibri" panose="020F0502020204030204" pitchFamily="34" charset="0"/>
              </a:rPr>
              <a:t>določijo drugi cilji, </a:t>
            </a:r>
            <a:r>
              <a:rPr lang="sl-SI" sz="2000" dirty="0">
                <a:solidFill>
                  <a:srgbClr val="313D34"/>
                </a:solidFill>
                <a:latin typeface="Calibri" panose="020F0502020204030204" pitchFamily="34" charset="0"/>
                <a:cs typeface="Calibri" panose="020F0502020204030204" pitchFamily="34" charset="0"/>
              </a:rPr>
              <a:t>ki so specifični za posamezno občino ali območje. Kot specifična za občino Črnomelj sta bila prepoznana še cilja:</a:t>
            </a:r>
          </a:p>
          <a:p>
            <a:pPr marL="342900" lvl="0" indent="-342900" algn="just">
              <a:lnSpc>
                <a:spcPct val="107000"/>
              </a:lnSpc>
              <a:buFont typeface="Arial" panose="020B0604020202020204" pitchFamily="34" charset="0"/>
              <a:buChar char="•"/>
            </a:pPr>
            <a:r>
              <a:rPr lang="sl-SI" sz="2000" b="1" dirty="0">
                <a:solidFill>
                  <a:srgbClr val="313D34"/>
                </a:solidFill>
                <a:latin typeface="Calibri" panose="020F0502020204030204" pitchFamily="34" charset="0"/>
                <a:cs typeface="Calibri" panose="020F0502020204030204" pitchFamily="34" charset="0"/>
              </a:rPr>
              <a:t>Izboljšanje informacij in promocija </a:t>
            </a:r>
            <a:r>
              <a:rPr lang="sl-SI" sz="2000" dirty="0">
                <a:solidFill>
                  <a:srgbClr val="313D34"/>
                </a:solidFill>
                <a:latin typeface="Calibri" panose="020F0502020204030204" pitchFamily="34" charset="0"/>
                <a:cs typeface="Calibri" panose="020F0502020204030204" pitchFamily="34" charset="0"/>
              </a:rPr>
              <a:t>različnih načinov potovanja (JPP, </a:t>
            </a:r>
            <a:r>
              <a:rPr lang="sl-SI" sz="2000" dirty="0" err="1">
                <a:solidFill>
                  <a:srgbClr val="313D34"/>
                </a:solidFill>
                <a:latin typeface="Calibri" panose="020F0502020204030204" pitchFamily="34" charset="0"/>
                <a:cs typeface="Calibri" panose="020F0502020204030204" pitchFamily="34" charset="0"/>
              </a:rPr>
              <a:t>sopotništvo</a:t>
            </a:r>
            <a:r>
              <a:rPr lang="sl-SI" sz="2000" dirty="0">
                <a:solidFill>
                  <a:srgbClr val="313D34"/>
                </a:solidFill>
                <a:latin typeface="Calibri" panose="020F0502020204030204" pitchFamily="34" charset="0"/>
                <a:cs typeface="Calibri" panose="020F0502020204030204" pitchFamily="34" charset="0"/>
              </a:rPr>
              <a:t>, vlak) in</a:t>
            </a:r>
          </a:p>
          <a:p>
            <a:pPr marL="342900" lvl="0" indent="-342900" algn="just">
              <a:lnSpc>
                <a:spcPct val="107000"/>
              </a:lnSpc>
              <a:spcAft>
                <a:spcPts val="800"/>
              </a:spcAft>
              <a:buFont typeface="Arial" panose="020B0604020202020204" pitchFamily="34" charset="0"/>
              <a:buChar char="•"/>
            </a:pPr>
            <a:r>
              <a:rPr lang="sl-SI" sz="2000" b="1" dirty="0">
                <a:solidFill>
                  <a:srgbClr val="313D34"/>
                </a:solidFill>
                <a:latin typeface="Calibri" panose="020F0502020204030204" pitchFamily="34" charset="0"/>
                <a:cs typeface="Calibri" panose="020F0502020204030204" pitchFamily="34" charset="0"/>
              </a:rPr>
              <a:t>Spreminjanje miselnosti </a:t>
            </a:r>
            <a:r>
              <a:rPr lang="sl-SI" sz="2000" dirty="0">
                <a:solidFill>
                  <a:srgbClr val="313D34"/>
                </a:solidFill>
                <a:latin typeface="Calibri" panose="020F0502020204030204" pitchFamily="34" charset="0"/>
                <a:cs typeface="Calibri" panose="020F0502020204030204" pitchFamily="34" charset="0"/>
              </a:rPr>
              <a:t>o potovalnih navadah.</a:t>
            </a:r>
          </a:p>
        </p:txBody>
      </p:sp>
    </p:spTree>
    <p:extLst>
      <p:ext uri="{BB962C8B-B14F-4D97-AF65-F5344CB8AC3E}">
        <p14:creationId xmlns:p14="http://schemas.microsoft.com/office/powerpoint/2010/main" val="98734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3C2EC3A2-BB55-1C98-B177-ADB40269BF5C}"/>
            </a:ext>
          </a:extLst>
        </p:cNvPr>
        <p:cNvGrpSpPr/>
        <p:nvPr/>
      </p:nvGrpSpPr>
      <p:grpSpPr>
        <a:xfrm>
          <a:off x="0" y="0"/>
          <a:ext cx="0" cy="0"/>
          <a:chOff x="0" y="0"/>
          <a:chExt cx="0" cy="0"/>
        </a:xfrm>
      </p:grpSpPr>
      <p:sp>
        <p:nvSpPr>
          <p:cNvPr id="2" name="PoljeZBesedilom 1">
            <a:extLst>
              <a:ext uri="{FF2B5EF4-FFF2-40B4-BE49-F238E27FC236}">
                <a16:creationId xmlns:a16="http://schemas.microsoft.com/office/drawing/2014/main" id="{B05F5265-2B9F-91B7-F199-D0AA5F230A59}"/>
              </a:ext>
            </a:extLst>
          </p:cNvPr>
          <p:cNvSpPr txBox="1"/>
          <p:nvPr/>
        </p:nvSpPr>
        <p:spPr>
          <a:xfrm>
            <a:off x="588855" y="404664"/>
            <a:ext cx="10907745" cy="1200329"/>
          </a:xfrm>
          <a:prstGeom prst="rect">
            <a:avLst/>
          </a:prstGeom>
          <a:noFill/>
          <a:ln w="19050" cmpd="dbl">
            <a:noFill/>
            <a:prstDash val="sysDash"/>
            <a:extLst>
              <a:ext uri="{C807C97D-BFC1-408E-A445-0C87EB9F89A2}">
                <ask:lineSketchStyleProps xmlns:ask="http://schemas.microsoft.com/office/drawing/2018/sketchyshapes" sd="1219033472">
                  <a:custGeom>
                    <a:avLst/>
                    <a:gdLst>
                      <a:gd name="connsiteX0" fmla="*/ 0 w 10585176"/>
                      <a:gd name="connsiteY0" fmla="*/ 0 h 800219"/>
                      <a:gd name="connsiteX1" fmla="*/ 555722 w 10585176"/>
                      <a:gd name="connsiteY1" fmla="*/ 0 h 800219"/>
                      <a:gd name="connsiteX2" fmla="*/ 899740 w 10585176"/>
                      <a:gd name="connsiteY2" fmla="*/ 0 h 800219"/>
                      <a:gd name="connsiteX3" fmla="*/ 1773017 w 10585176"/>
                      <a:gd name="connsiteY3" fmla="*/ 0 h 800219"/>
                      <a:gd name="connsiteX4" fmla="*/ 2328739 w 10585176"/>
                      <a:gd name="connsiteY4" fmla="*/ 0 h 800219"/>
                      <a:gd name="connsiteX5" fmla="*/ 2884460 w 10585176"/>
                      <a:gd name="connsiteY5" fmla="*/ 0 h 800219"/>
                      <a:gd name="connsiteX6" fmla="*/ 3757737 w 10585176"/>
                      <a:gd name="connsiteY6" fmla="*/ 0 h 800219"/>
                      <a:gd name="connsiteX7" fmla="*/ 4207607 w 10585176"/>
                      <a:gd name="connsiteY7" fmla="*/ 0 h 800219"/>
                      <a:gd name="connsiteX8" fmla="*/ 5080884 w 10585176"/>
                      <a:gd name="connsiteY8" fmla="*/ 0 h 800219"/>
                      <a:gd name="connsiteX9" fmla="*/ 5954162 w 10585176"/>
                      <a:gd name="connsiteY9" fmla="*/ 0 h 800219"/>
                      <a:gd name="connsiteX10" fmla="*/ 6615735 w 10585176"/>
                      <a:gd name="connsiteY10" fmla="*/ 0 h 800219"/>
                      <a:gd name="connsiteX11" fmla="*/ 7489012 w 10585176"/>
                      <a:gd name="connsiteY11" fmla="*/ 0 h 800219"/>
                      <a:gd name="connsiteX12" fmla="*/ 8044734 w 10585176"/>
                      <a:gd name="connsiteY12" fmla="*/ 0 h 800219"/>
                      <a:gd name="connsiteX13" fmla="*/ 8600456 w 10585176"/>
                      <a:gd name="connsiteY13" fmla="*/ 0 h 800219"/>
                      <a:gd name="connsiteX14" fmla="*/ 9367881 w 10585176"/>
                      <a:gd name="connsiteY14" fmla="*/ 0 h 800219"/>
                      <a:gd name="connsiteX15" fmla="*/ 9923603 w 10585176"/>
                      <a:gd name="connsiteY15" fmla="*/ 0 h 800219"/>
                      <a:gd name="connsiteX16" fmla="*/ 10585176 w 10585176"/>
                      <a:gd name="connsiteY16" fmla="*/ 0 h 800219"/>
                      <a:gd name="connsiteX17" fmla="*/ 10585176 w 10585176"/>
                      <a:gd name="connsiteY17" fmla="*/ 416114 h 800219"/>
                      <a:gd name="connsiteX18" fmla="*/ 10585176 w 10585176"/>
                      <a:gd name="connsiteY18" fmla="*/ 800219 h 800219"/>
                      <a:gd name="connsiteX19" fmla="*/ 9817751 w 10585176"/>
                      <a:gd name="connsiteY19" fmla="*/ 800219 h 800219"/>
                      <a:gd name="connsiteX20" fmla="*/ 9367881 w 10585176"/>
                      <a:gd name="connsiteY20" fmla="*/ 800219 h 800219"/>
                      <a:gd name="connsiteX21" fmla="*/ 8494604 w 10585176"/>
                      <a:gd name="connsiteY21" fmla="*/ 800219 h 800219"/>
                      <a:gd name="connsiteX22" fmla="*/ 7833030 w 10585176"/>
                      <a:gd name="connsiteY22" fmla="*/ 800219 h 800219"/>
                      <a:gd name="connsiteX23" fmla="*/ 7383160 w 10585176"/>
                      <a:gd name="connsiteY23" fmla="*/ 800219 h 800219"/>
                      <a:gd name="connsiteX24" fmla="*/ 6721587 w 10585176"/>
                      <a:gd name="connsiteY24" fmla="*/ 800219 h 800219"/>
                      <a:gd name="connsiteX25" fmla="*/ 6377569 w 10585176"/>
                      <a:gd name="connsiteY25" fmla="*/ 800219 h 800219"/>
                      <a:gd name="connsiteX26" fmla="*/ 6033550 w 10585176"/>
                      <a:gd name="connsiteY26" fmla="*/ 800219 h 800219"/>
                      <a:gd name="connsiteX27" fmla="*/ 5371977 w 10585176"/>
                      <a:gd name="connsiteY27" fmla="*/ 800219 h 800219"/>
                      <a:gd name="connsiteX28" fmla="*/ 4922107 w 10585176"/>
                      <a:gd name="connsiteY28" fmla="*/ 800219 h 800219"/>
                      <a:gd name="connsiteX29" fmla="*/ 4154682 w 10585176"/>
                      <a:gd name="connsiteY29" fmla="*/ 800219 h 800219"/>
                      <a:gd name="connsiteX30" fmla="*/ 3704812 w 10585176"/>
                      <a:gd name="connsiteY30" fmla="*/ 800219 h 800219"/>
                      <a:gd name="connsiteX31" fmla="*/ 2937386 w 10585176"/>
                      <a:gd name="connsiteY31" fmla="*/ 800219 h 800219"/>
                      <a:gd name="connsiteX32" fmla="*/ 2593368 w 10585176"/>
                      <a:gd name="connsiteY32" fmla="*/ 800219 h 800219"/>
                      <a:gd name="connsiteX33" fmla="*/ 1825943 w 10585176"/>
                      <a:gd name="connsiteY33" fmla="*/ 800219 h 800219"/>
                      <a:gd name="connsiteX34" fmla="*/ 1376073 w 10585176"/>
                      <a:gd name="connsiteY34" fmla="*/ 800219 h 800219"/>
                      <a:gd name="connsiteX35" fmla="*/ 1032055 w 10585176"/>
                      <a:gd name="connsiteY35" fmla="*/ 800219 h 800219"/>
                      <a:gd name="connsiteX36" fmla="*/ 582185 w 10585176"/>
                      <a:gd name="connsiteY36" fmla="*/ 800219 h 800219"/>
                      <a:gd name="connsiteX37" fmla="*/ 0 w 10585176"/>
                      <a:gd name="connsiteY37" fmla="*/ 800219 h 800219"/>
                      <a:gd name="connsiteX38" fmla="*/ 0 w 10585176"/>
                      <a:gd name="connsiteY38" fmla="*/ 416114 h 800219"/>
                      <a:gd name="connsiteX39" fmla="*/ 0 w 10585176"/>
                      <a:gd name="connsiteY39" fmla="*/ 0 h 80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85176" h="800219" extrusionOk="0">
                        <a:moveTo>
                          <a:pt x="0" y="0"/>
                        </a:moveTo>
                        <a:cubicBezTo>
                          <a:pt x="145271" y="9587"/>
                          <a:pt x="296130" y="-8585"/>
                          <a:pt x="555722" y="0"/>
                        </a:cubicBezTo>
                        <a:cubicBezTo>
                          <a:pt x="815314" y="8585"/>
                          <a:pt x="747984" y="-9805"/>
                          <a:pt x="899740" y="0"/>
                        </a:cubicBezTo>
                        <a:cubicBezTo>
                          <a:pt x="1051496" y="9805"/>
                          <a:pt x="1540666" y="-34908"/>
                          <a:pt x="1773017" y="0"/>
                        </a:cubicBezTo>
                        <a:cubicBezTo>
                          <a:pt x="2005368" y="34908"/>
                          <a:pt x="2128625" y="-7836"/>
                          <a:pt x="2328739" y="0"/>
                        </a:cubicBezTo>
                        <a:cubicBezTo>
                          <a:pt x="2528853" y="7836"/>
                          <a:pt x="2673940" y="11330"/>
                          <a:pt x="2884460" y="0"/>
                        </a:cubicBezTo>
                        <a:cubicBezTo>
                          <a:pt x="3094980" y="-11330"/>
                          <a:pt x="3468115" y="25040"/>
                          <a:pt x="3757737" y="0"/>
                        </a:cubicBezTo>
                        <a:cubicBezTo>
                          <a:pt x="4047359" y="-25040"/>
                          <a:pt x="4047483" y="-934"/>
                          <a:pt x="4207607" y="0"/>
                        </a:cubicBezTo>
                        <a:cubicBezTo>
                          <a:pt x="4367731" y="934"/>
                          <a:pt x="4875821" y="32967"/>
                          <a:pt x="5080884" y="0"/>
                        </a:cubicBezTo>
                        <a:cubicBezTo>
                          <a:pt x="5285947" y="-32967"/>
                          <a:pt x="5639396" y="35378"/>
                          <a:pt x="5954162" y="0"/>
                        </a:cubicBezTo>
                        <a:cubicBezTo>
                          <a:pt x="6268928" y="-35378"/>
                          <a:pt x="6438994" y="-7789"/>
                          <a:pt x="6615735" y="0"/>
                        </a:cubicBezTo>
                        <a:cubicBezTo>
                          <a:pt x="6792476" y="7789"/>
                          <a:pt x="7190044" y="39049"/>
                          <a:pt x="7489012" y="0"/>
                        </a:cubicBezTo>
                        <a:cubicBezTo>
                          <a:pt x="7787980" y="-39049"/>
                          <a:pt x="7786101" y="-15657"/>
                          <a:pt x="8044734" y="0"/>
                        </a:cubicBezTo>
                        <a:cubicBezTo>
                          <a:pt x="8303367" y="15657"/>
                          <a:pt x="8414123" y="-14436"/>
                          <a:pt x="8600456" y="0"/>
                        </a:cubicBezTo>
                        <a:cubicBezTo>
                          <a:pt x="8786789" y="14436"/>
                          <a:pt x="9110821" y="30771"/>
                          <a:pt x="9367881" y="0"/>
                        </a:cubicBezTo>
                        <a:cubicBezTo>
                          <a:pt x="9624941" y="-30771"/>
                          <a:pt x="9714399" y="19087"/>
                          <a:pt x="9923603" y="0"/>
                        </a:cubicBezTo>
                        <a:cubicBezTo>
                          <a:pt x="10132807" y="-19087"/>
                          <a:pt x="10279304" y="2586"/>
                          <a:pt x="10585176" y="0"/>
                        </a:cubicBezTo>
                        <a:cubicBezTo>
                          <a:pt x="10601655" y="133398"/>
                          <a:pt x="10580933" y="279785"/>
                          <a:pt x="10585176" y="416114"/>
                        </a:cubicBezTo>
                        <a:cubicBezTo>
                          <a:pt x="10589419" y="552443"/>
                          <a:pt x="10584878" y="719449"/>
                          <a:pt x="10585176" y="800219"/>
                        </a:cubicBezTo>
                        <a:cubicBezTo>
                          <a:pt x="10229440" y="787719"/>
                          <a:pt x="10081082" y="797442"/>
                          <a:pt x="9817751" y="800219"/>
                        </a:cubicBezTo>
                        <a:cubicBezTo>
                          <a:pt x="9554421" y="802996"/>
                          <a:pt x="9563005" y="796051"/>
                          <a:pt x="9367881" y="800219"/>
                        </a:cubicBezTo>
                        <a:cubicBezTo>
                          <a:pt x="9172757" y="804388"/>
                          <a:pt x="8854709" y="823798"/>
                          <a:pt x="8494604" y="800219"/>
                        </a:cubicBezTo>
                        <a:cubicBezTo>
                          <a:pt x="8134499" y="776640"/>
                          <a:pt x="7974160" y="797299"/>
                          <a:pt x="7833030" y="800219"/>
                        </a:cubicBezTo>
                        <a:cubicBezTo>
                          <a:pt x="7691900" y="803139"/>
                          <a:pt x="7606460" y="805288"/>
                          <a:pt x="7383160" y="800219"/>
                        </a:cubicBezTo>
                        <a:cubicBezTo>
                          <a:pt x="7159860" y="795151"/>
                          <a:pt x="6939188" y="798673"/>
                          <a:pt x="6721587" y="800219"/>
                        </a:cubicBezTo>
                        <a:cubicBezTo>
                          <a:pt x="6503986" y="801765"/>
                          <a:pt x="6511828" y="799539"/>
                          <a:pt x="6377569" y="800219"/>
                        </a:cubicBezTo>
                        <a:cubicBezTo>
                          <a:pt x="6243310" y="800899"/>
                          <a:pt x="6137689" y="815340"/>
                          <a:pt x="6033550" y="800219"/>
                        </a:cubicBezTo>
                        <a:cubicBezTo>
                          <a:pt x="5929411" y="785098"/>
                          <a:pt x="5535261" y="769421"/>
                          <a:pt x="5371977" y="800219"/>
                        </a:cubicBezTo>
                        <a:cubicBezTo>
                          <a:pt x="5208693" y="831017"/>
                          <a:pt x="5024370" y="802344"/>
                          <a:pt x="4922107" y="800219"/>
                        </a:cubicBezTo>
                        <a:cubicBezTo>
                          <a:pt x="4819844" y="798095"/>
                          <a:pt x="4329444" y="814127"/>
                          <a:pt x="4154682" y="800219"/>
                        </a:cubicBezTo>
                        <a:cubicBezTo>
                          <a:pt x="3979921" y="786311"/>
                          <a:pt x="3847017" y="789916"/>
                          <a:pt x="3704812" y="800219"/>
                        </a:cubicBezTo>
                        <a:cubicBezTo>
                          <a:pt x="3562607" y="810523"/>
                          <a:pt x="3281876" y="801577"/>
                          <a:pt x="2937386" y="800219"/>
                        </a:cubicBezTo>
                        <a:cubicBezTo>
                          <a:pt x="2592896" y="798861"/>
                          <a:pt x="2723273" y="809099"/>
                          <a:pt x="2593368" y="800219"/>
                        </a:cubicBezTo>
                        <a:cubicBezTo>
                          <a:pt x="2463463" y="791339"/>
                          <a:pt x="2136025" y="793211"/>
                          <a:pt x="1825943" y="800219"/>
                        </a:cubicBezTo>
                        <a:cubicBezTo>
                          <a:pt x="1515862" y="807227"/>
                          <a:pt x="1577254" y="800538"/>
                          <a:pt x="1376073" y="800219"/>
                        </a:cubicBezTo>
                        <a:cubicBezTo>
                          <a:pt x="1174892" y="799901"/>
                          <a:pt x="1113293" y="787279"/>
                          <a:pt x="1032055" y="800219"/>
                        </a:cubicBezTo>
                        <a:cubicBezTo>
                          <a:pt x="950817" y="813159"/>
                          <a:pt x="708911" y="817897"/>
                          <a:pt x="582185" y="800219"/>
                        </a:cubicBezTo>
                        <a:cubicBezTo>
                          <a:pt x="455459" y="782542"/>
                          <a:pt x="206963" y="800717"/>
                          <a:pt x="0" y="800219"/>
                        </a:cubicBezTo>
                        <a:cubicBezTo>
                          <a:pt x="701" y="688385"/>
                          <a:pt x="16283" y="514822"/>
                          <a:pt x="0" y="416114"/>
                        </a:cubicBezTo>
                        <a:cubicBezTo>
                          <a:pt x="-16283" y="317407"/>
                          <a:pt x="-19421" y="106174"/>
                          <a:pt x="0" y="0"/>
                        </a:cubicBezTo>
                        <a:close/>
                      </a:path>
                    </a:pathLst>
                  </a:custGeom>
                  <ask:type>
                    <ask:lineSketchNone/>
                  </ask:type>
                </ask:lineSketchStyleProps>
              </a:ext>
            </a:extLst>
          </a:ln>
        </p:spPr>
        <p:txBody>
          <a:bodyPr wrap="square">
            <a:spAutoFit/>
          </a:bodyPr>
          <a:lstStyle/>
          <a:p>
            <a:pPr rtl="0">
              <a:buClr>
                <a:srgbClr val="6AA342"/>
              </a:buClr>
            </a:pPr>
            <a:r>
              <a:rPr lang="sl-SI" sz="2400" b="1" dirty="0">
                <a:solidFill>
                  <a:srgbClr val="CC3399"/>
                </a:solidFill>
                <a:latin typeface="Calibri" panose="020F0502020204030204" pitchFamily="34" charset="0"/>
                <a:cs typeface="Calibri" panose="020F0502020204030204" pitchFamily="34" charset="0"/>
              </a:rPr>
              <a:t>OCPS</a:t>
            </a:r>
            <a:r>
              <a:rPr lang="sl-SI" sz="2400" dirty="0">
                <a:solidFill>
                  <a:srgbClr val="CC3399"/>
                </a:solidFill>
                <a:latin typeface="Calibri" panose="020F0502020204030204" pitchFamily="34" charset="0"/>
                <a:cs typeface="Calibri" panose="020F0502020204030204" pitchFamily="34" charset="0"/>
              </a:rPr>
              <a:t> je strateški dokument, </a:t>
            </a:r>
          </a:p>
          <a:p>
            <a:pPr rtl="0">
              <a:buClr>
                <a:srgbClr val="6AA342"/>
              </a:buClr>
            </a:pPr>
            <a:r>
              <a:rPr lang="sl-SI" sz="2400" dirty="0">
                <a:solidFill>
                  <a:schemeClr val="bg1"/>
                </a:solidFill>
                <a:latin typeface="Calibri" panose="020F0502020204030204" pitchFamily="34" charset="0"/>
                <a:cs typeface="Calibri" panose="020F0502020204030204" pitchFamily="34" charset="0"/>
              </a:rPr>
              <a:t>s katerim občina opredeli </a:t>
            </a:r>
            <a:r>
              <a:rPr lang="sl-SI" sz="2400" b="1" dirty="0">
                <a:solidFill>
                  <a:schemeClr val="bg1"/>
                </a:solidFill>
                <a:latin typeface="Calibri" panose="020F0502020204030204" pitchFamily="34" charset="0"/>
                <a:cs typeface="Calibri" panose="020F0502020204030204" pitchFamily="34" charset="0"/>
              </a:rPr>
              <a:t>učinkovito zaporedje ukrepov</a:t>
            </a:r>
            <a:r>
              <a:rPr lang="sl-SI" sz="2400" dirty="0">
                <a:solidFill>
                  <a:schemeClr val="bg1"/>
                </a:solidFill>
                <a:latin typeface="Calibri" panose="020F0502020204030204" pitchFamily="34" charset="0"/>
                <a:cs typeface="Calibri" panose="020F0502020204030204" pitchFamily="34" charset="0"/>
              </a:rPr>
              <a:t> na področju prometa, ki ji pomagajo </a:t>
            </a:r>
            <a:r>
              <a:rPr lang="sl-SI" sz="2400" b="1" dirty="0">
                <a:solidFill>
                  <a:schemeClr val="bg1"/>
                </a:solidFill>
                <a:latin typeface="Calibri" panose="020F0502020204030204" pitchFamily="34" charset="0"/>
                <a:cs typeface="Calibri" panose="020F0502020204030204" pitchFamily="34" charset="0"/>
              </a:rPr>
              <a:t>uresničiti celostne spremembe</a:t>
            </a:r>
            <a:r>
              <a:rPr lang="sl-SI" sz="2400" dirty="0">
                <a:solidFill>
                  <a:schemeClr val="bg1"/>
                </a:solidFill>
                <a:latin typeface="Calibri" panose="020F0502020204030204" pitchFamily="34" charset="0"/>
                <a:cs typeface="Calibri" panose="020F0502020204030204" pitchFamily="34" charset="0"/>
              </a:rPr>
              <a:t> in posledično </a:t>
            </a:r>
            <a:r>
              <a:rPr lang="sl-SI" sz="2400" b="1" dirty="0">
                <a:solidFill>
                  <a:schemeClr val="bg1"/>
                </a:solidFill>
                <a:latin typeface="Calibri" panose="020F0502020204030204" pitchFamily="34" charset="0"/>
                <a:cs typeface="Calibri" panose="020F0502020204030204" pitchFamily="34" charset="0"/>
              </a:rPr>
              <a:t>boljšo kakovost bivanja.</a:t>
            </a:r>
            <a:r>
              <a:rPr lang="sl-SI" sz="2400" dirty="0">
                <a:solidFill>
                  <a:schemeClr val="bg1"/>
                </a:solidFill>
                <a:latin typeface="Calibri" panose="020F0502020204030204" pitchFamily="34" charset="0"/>
                <a:cs typeface="Calibri" panose="020F0502020204030204" pitchFamily="34" charset="0"/>
              </a:rPr>
              <a:t> </a:t>
            </a:r>
            <a:endParaRPr lang="sl-SI" sz="2400" b="1" dirty="0">
              <a:solidFill>
                <a:schemeClr val="bg1"/>
              </a:solidFill>
              <a:latin typeface="Calibri" panose="020F0502020204030204" pitchFamily="34" charset="0"/>
              <a:cs typeface="Calibri" panose="020F0502020204030204" pitchFamily="34" charset="0"/>
            </a:endParaRPr>
          </a:p>
        </p:txBody>
      </p:sp>
      <p:pic>
        <p:nvPicPr>
          <p:cNvPr id="7" name="Slika 6">
            <a:extLst>
              <a:ext uri="{FF2B5EF4-FFF2-40B4-BE49-F238E27FC236}">
                <a16:creationId xmlns:a16="http://schemas.microsoft.com/office/drawing/2014/main" id="{6E96E772-1E1F-BE00-B11E-C21AAB852BBD}"/>
              </a:ext>
            </a:extLst>
          </p:cNvPr>
          <p:cNvPicPr>
            <a:picLocks noChangeAspect="1"/>
          </p:cNvPicPr>
          <p:nvPr/>
        </p:nvPicPr>
        <p:blipFill>
          <a:blip r:embed="rId3"/>
          <a:stretch>
            <a:fillRect/>
          </a:stretch>
        </p:blipFill>
        <p:spPr>
          <a:xfrm>
            <a:off x="6061275" y="3178622"/>
            <a:ext cx="2517470" cy="3556174"/>
          </a:xfrm>
          <a:prstGeom prst="rect">
            <a:avLst/>
          </a:prstGeom>
        </p:spPr>
      </p:pic>
      <p:pic>
        <p:nvPicPr>
          <p:cNvPr id="9" name="Slika 8">
            <a:extLst>
              <a:ext uri="{FF2B5EF4-FFF2-40B4-BE49-F238E27FC236}">
                <a16:creationId xmlns:a16="http://schemas.microsoft.com/office/drawing/2014/main" id="{F99EC63F-3BC0-DB8A-AD7D-072AA3E5D65C}"/>
              </a:ext>
            </a:extLst>
          </p:cNvPr>
          <p:cNvPicPr>
            <a:picLocks noChangeAspect="1"/>
          </p:cNvPicPr>
          <p:nvPr/>
        </p:nvPicPr>
        <p:blipFill>
          <a:blip r:embed="rId4"/>
          <a:stretch>
            <a:fillRect/>
          </a:stretch>
        </p:blipFill>
        <p:spPr>
          <a:xfrm>
            <a:off x="3377635" y="3178622"/>
            <a:ext cx="2520280" cy="3556174"/>
          </a:xfrm>
          <a:prstGeom prst="rect">
            <a:avLst/>
          </a:prstGeom>
        </p:spPr>
      </p:pic>
      <p:pic>
        <p:nvPicPr>
          <p:cNvPr id="11" name="Slika 10">
            <a:extLst>
              <a:ext uri="{FF2B5EF4-FFF2-40B4-BE49-F238E27FC236}">
                <a16:creationId xmlns:a16="http://schemas.microsoft.com/office/drawing/2014/main" id="{59EB8161-4583-7FAE-3170-0CB76C799C09}"/>
              </a:ext>
            </a:extLst>
          </p:cNvPr>
          <p:cNvPicPr>
            <a:picLocks noChangeAspect="1"/>
          </p:cNvPicPr>
          <p:nvPr/>
        </p:nvPicPr>
        <p:blipFill>
          <a:blip r:embed="rId5"/>
          <a:stretch>
            <a:fillRect/>
          </a:stretch>
        </p:blipFill>
        <p:spPr>
          <a:xfrm>
            <a:off x="8742105" y="3174653"/>
            <a:ext cx="2520989" cy="3569085"/>
          </a:xfrm>
          <a:prstGeom prst="rect">
            <a:avLst/>
          </a:prstGeom>
        </p:spPr>
      </p:pic>
      <p:pic>
        <p:nvPicPr>
          <p:cNvPr id="4" name="Slika 3">
            <a:extLst>
              <a:ext uri="{FF2B5EF4-FFF2-40B4-BE49-F238E27FC236}">
                <a16:creationId xmlns:a16="http://schemas.microsoft.com/office/drawing/2014/main" id="{F7DCC476-E26E-F2C8-B07C-E1F12870BEEF}"/>
              </a:ext>
            </a:extLst>
          </p:cNvPr>
          <p:cNvPicPr>
            <a:picLocks noChangeAspect="1"/>
          </p:cNvPicPr>
          <p:nvPr/>
        </p:nvPicPr>
        <p:blipFill>
          <a:blip r:embed="rId6"/>
          <a:stretch>
            <a:fillRect/>
          </a:stretch>
        </p:blipFill>
        <p:spPr>
          <a:xfrm>
            <a:off x="695400" y="3174653"/>
            <a:ext cx="2520280" cy="3564112"/>
          </a:xfrm>
          <a:prstGeom prst="rect">
            <a:avLst/>
          </a:prstGeom>
        </p:spPr>
      </p:pic>
      <p:sp>
        <p:nvSpPr>
          <p:cNvPr id="8" name="PoljeZBesedilom 7">
            <a:extLst>
              <a:ext uri="{FF2B5EF4-FFF2-40B4-BE49-F238E27FC236}">
                <a16:creationId xmlns:a16="http://schemas.microsoft.com/office/drawing/2014/main" id="{BC7FC9B2-B6EB-08ED-1A15-D4C6AE9EE33F}"/>
              </a:ext>
            </a:extLst>
          </p:cNvPr>
          <p:cNvSpPr txBox="1"/>
          <p:nvPr/>
        </p:nvSpPr>
        <p:spPr>
          <a:xfrm>
            <a:off x="588855" y="1637422"/>
            <a:ext cx="10837205" cy="1569660"/>
          </a:xfrm>
          <a:prstGeom prst="rect">
            <a:avLst/>
          </a:prstGeom>
          <a:noFill/>
          <a:ln w="19050" cmpd="dbl">
            <a:noFill/>
            <a:prstDash val="sysDash"/>
            <a:extLst>
              <a:ext uri="{C807C97D-BFC1-408E-A445-0C87EB9F89A2}">
                <ask:lineSketchStyleProps xmlns:ask="http://schemas.microsoft.com/office/drawing/2018/sketchyshapes" sd="1219033472">
                  <a:custGeom>
                    <a:avLst/>
                    <a:gdLst>
                      <a:gd name="connsiteX0" fmla="*/ 0 w 10585176"/>
                      <a:gd name="connsiteY0" fmla="*/ 0 h 800219"/>
                      <a:gd name="connsiteX1" fmla="*/ 555722 w 10585176"/>
                      <a:gd name="connsiteY1" fmla="*/ 0 h 800219"/>
                      <a:gd name="connsiteX2" fmla="*/ 899740 w 10585176"/>
                      <a:gd name="connsiteY2" fmla="*/ 0 h 800219"/>
                      <a:gd name="connsiteX3" fmla="*/ 1773017 w 10585176"/>
                      <a:gd name="connsiteY3" fmla="*/ 0 h 800219"/>
                      <a:gd name="connsiteX4" fmla="*/ 2328739 w 10585176"/>
                      <a:gd name="connsiteY4" fmla="*/ 0 h 800219"/>
                      <a:gd name="connsiteX5" fmla="*/ 2884460 w 10585176"/>
                      <a:gd name="connsiteY5" fmla="*/ 0 h 800219"/>
                      <a:gd name="connsiteX6" fmla="*/ 3757737 w 10585176"/>
                      <a:gd name="connsiteY6" fmla="*/ 0 h 800219"/>
                      <a:gd name="connsiteX7" fmla="*/ 4207607 w 10585176"/>
                      <a:gd name="connsiteY7" fmla="*/ 0 h 800219"/>
                      <a:gd name="connsiteX8" fmla="*/ 5080884 w 10585176"/>
                      <a:gd name="connsiteY8" fmla="*/ 0 h 800219"/>
                      <a:gd name="connsiteX9" fmla="*/ 5954162 w 10585176"/>
                      <a:gd name="connsiteY9" fmla="*/ 0 h 800219"/>
                      <a:gd name="connsiteX10" fmla="*/ 6615735 w 10585176"/>
                      <a:gd name="connsiteY10" fmla="*/ 0 h 800219"/>
                      <a:gd name="connsiteX11" fmla="*/ 7489012 w 10585176"/>
                      <a:gd name="connsiteY11" fmla="*/ 0 h 800219"/>
                      <a:gd name="connsiteX12" fmla="*/ 8044734 w 10585176"/>
                      <a:gd name="connsiteY12" fmla="*/ 0 h 800219"/>
                      <a:gd name="connsiteX13" fmla="*/ 8600456 w 10585176"/>
                      <a:gd name="connsiteY13" fmla="*/ 0 h 800219"/>
                      <a:gd name="connsiteX14" fmla="*/ 9367881 w 10585176"/>
                      <a:gd name="connsiteY14" fmla="*/ 0 h 800219"/>
                      <a:gd name="connsiteX15" fmla="*/ 9923603 w 10585176"/>
                      <a:gd name="connsiteY15" fmla="*/ 0 h 800219"/>
                      <a:gd name="connsiteX16" fmla="*/ 10585176 w 10585176"/>
                      <a:gd name="connsiteY16" fmla="*/ 0 h 800219"/>
                      <a:gd name="connsiteX17" fmla="*/ 10585176 w 10585176"/>
                      <a:gd name="connsiteY17" fmla="*/ 416114 h 800219"/>
                      <a:gd name="connsiteX18" fmla="*/ 10585176 w 10585176"/>
                      <a:gd name="connsiteY18" fmla="*/ 800219 h 800219"/>
                      <a:gd name="connsiteX19" fmla="*/ 9817751 w 10585176"/>
                      <a:gd name="connsiteY19" fmla="*/ 800219 h 800219"/>
                      <a:gd name="connsiteX20" fmla="*/ 9367881 w 10585176"/>
                      <a:gd name="connsiteY20" fmla="*/ 800219 h 800219"/>
                      <a:gd name="connsiteX21" fmla="*/ 8494604 w 10585176"/>
                      <a:gd name="connsiteY21" fmla="*/ 800219 h 800219"/>
                      <a:gd name="connsiteX22" fmla="*/ 7833030 w 10585176"/>
                      <a:gd name="connsiteY22" fmla="*/ 800219 h 800219"/>
                      <a:gd name="connsiteX23" fmla="*/ 7383160 w 10585176"/>
                      <a:gd name="connsiteY23" fmla="*/ 800219 h 800219"/>
                      <a:gd name="connsiteX24" fmla="*/ 6721587 w 10585176"/>
                      <a:gd name="connsiteY24" fmla="*/ 800219 h 800219"/>
                      <a:gd name="connsiteX25" fmla="*/ 6377569 w 10585176"/>
                      <a:gd name="connsiteY25" fmla="*/ 800219 h 800219"/>
                      <a:gd name="connsiteX26" fmla="*/ 6033550 w 10585176"/>
                      <a:gd name="connsiteY26" fmla="*/ 800219 h 800219"/>
                      <a:gd name="connsiteX27" fmla="*/ 5371977 w 10585176"/>
                      <a:gd name="connsiteY27" fmla="*/ 800219 h 800219"/>
                      <a:gd name="connsiteX28" fmla="*/ 4922107 w 10585176"/>
                      <a:gd name="connsiteY28" fmla="*/ 800219 h 800219"/>
                      <a:gd name="connsiteX29" fmla="*/ 4154682 w 10585176"/>
                      <a:gd name="connsiteY29" fmla="*/ 800219 h 800219"/>
                      <a:gd name="connsiteX30" fmla="*/ 3704812 w 10585176"/>
                      <a:gd name="connsiteY30" fmla="*/ 800219 h 800219"/>
                      <a:gd name="connsiteX31" fmla="*/ 2937386 w 10585176"/>
                      <a:gd name="connsiteY31" fmla="*/ 800219 h 800219"/>
                      <a:gd name="connsiteX32" fmla="*/ 2593368 w 10585176"/>
                      <a:gd name="connsiteY32" fmla="*/ 800219 h 800219"/>
                      <a:gd name="connsiteX33" fmla="*/ 1825943 w 10585176"/>
                      <a:gd name="connsiteY33" fmla="*/ 800219 h 800219"/>
                      <a:gd name="connsiteX34" fmla="*/ 1376073 w 10585176"/>
                      <a:gd name="connsiteY34" fmla="*/ 800219 h 800219"/>
                      <a:gd name="connsiteX35" fmla="*/ 1032055 w 10585176"/>
                      <a:gd name="connsiteY35" fmla="*/ 800219 h 800219"/>
                      <a:gd name="connsiteX36" fmla="*/ 582185 w 10585176"/>
                      <a:gd name="connsiteY36" fmla="*/ 800219 h 800219"/>
                      <a:gd name="connsiteX37" fmla="*/ 0 w 10585176"/>
                      <a:gd name="connsiteY37" fmla="*/ 800219 h 800219"/>
                      <a:gd name="connsiteX38" fmla="*/ 0 w 10585176"/>
                      <a:gd name="connsiteY38" fmla="*/ 416114 h 800219"/>
                      <a:gd name="connsiteX39" fmla="*/ 0 w 10585176"/>
                      <a:gd name="connsiteY39" fmla="*/ 0 h 80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85176" h="800219" extrusionOk="0">
                        <a:moveTo>
                          <a:pt x="0" y="0"/>
                        </a:moveTo>
                        <a:cubicBezTo>
                          <a:pt x="145271" y="9587"/>
                          <a:pt x="296130" y="-8585"/>
                          <a:pt x="555722" y="0"/>
                        </a:cubicBezTo>
                        <a:cubicBezTo>
                          <a:pt x="815314" y="8585"/>
                          <a:pt x="747984" y="-9805"/>
                          <a:pt x="899740" y="0"/>
                        </a:cubicBezTo>
                        <a:cubicBezTo>
                          <a:pt x="1051496" y="9805"/>
                          <a:pt x="1540666" y="-34908"/>
                          <a:pt x="1773017" y="0"/>
                        </a:cubicBezTo>
                        <a:cubicBezTo>
                          <a:pt x="2005368" y="34908"/>
                          <a:pt x="2128625" y="-7836"/>
                          <a:pt x="2328739" y="0"/>
                        </a:cubicBezTo>
                        <a:cubicBezTo>
                          <a:pt x="2528853" y="7836"/>
                          <a:pt x="2673940" y="11330"/>
                          <a:pt x="2884460" y="0"/>
                        </a:cubicBezTo>
                        <a:cubicBezTo>
                          <a:pt x="3094980" y="-11330"/>
                          <a:pt x="3468115" y="25040"/>
                          <a:pt x="3757737" y="0"/>
                        </a:cubicBezTo>
                        <a:cubicBezTo>
                          <a:pt x="4047359" y="-25040"/>
                          <a:pt x="4047483" y="-934"/>
                          <a:pt x="4207607" y="0"/>
                        </a:cubicBezTo>
                        <a:cubicBezTo>
                          <a:pt x="4367731" y="934"/>
                          <a:pt x="4875821" y="32967"/>
                          <a:pt x="5080884" y="0"/>
                        </a:cubicBezTo>
                        <a:cubicBezTo>
                          <a:pt x="5285947" y="-32967"/>
                          <a:pt x="5639396" y="35378"/>
                          <a:pt x="5954162" y="0"/>
                        </a:cubicBezTo>
                        <a:cubicBezTo>
                          <a:pt x="6268928" y="-35378"/>
                          <a:pt x="6438994" y="-7789"/>
                          <a:pt x="6615735" y="0"/>
                        </a:cubicBezTo>
                        <a:cubicBezTo>
                          <a:pt x="6792476" y="7789"/>
                          <a:pt x="7190044" y="39049"/>
                          <a:pt x="7489012" y="0"/>
                        </a:cubicBezTo>
                        <a:cubicBezTo>
                          <a:pt x="7787980" y="-39049"/>
                          <a:pt x="7786101" y="-15657"/>
                          <a:pt x="8044734" y="0"/>
                        </a:cubicBezTo>
                        <a:cubicBezTo>
                          <a:pt x="8303367" y="15657"/>
                          <a:pt x="8414123" y="-14436"/>
                          <a:pt x="8600456" y="0"/>
                        </a:cubicBezTo>
                        <a:cubicBezTo>
                          <a:pt x="8786789" y="14436"/>
                          <a:pt x="9110821" y="30771"/>
                          <a:pt x="9367881" y="0"/>
                        </a:cubicBezTo>
                        <a:cubicBezTo>
                          <a:pt x="9624941" y="-30771"/>
                          <a:pt x="9714399" y="19087"/>
                          <a:pt x="9923603" y="0"/>
                        </a:cubicBezTo>
                        <a:cubicBezTo>
                          <a:pt x="10132807" y="-19087"/>
                          <a:pt x="10279304" y="2586"/>
                          <a:pt x="10585176" y="0"/>
                        </a:cubicBezTo>
                        <a:cubicBezTo>
                          <a:pt x="10601655" y="133398"/>
                          <a:pt x="10580933" y="279785"/>
                          <a:pt x="10585176" y="416114"/>
                        </a:cubicBezTo>
                        <a:cubicBezTo>
                          <a:pt x="10589419" y="552443"/>
                          <a:pt x="10584878" y="719449"/>
                          <a:pt x="10585176" y="800219"/>
                        </a:cubicBezTo>
                        <a:cubicBezTo>
                          <a:pt x="10229440" y="787719"/>
                          <a:pt x="10081082" y="797442"/>
                          <a:pt x="9817751" y="800219"/>
                        </a:cubicBezTo>
                        <a:cubicBezTo>
                          <a:pt x="9554421" y="802996"/>
                          <a:pt x="9563005" y="796051"/>
                          <a:pt x="9367881" y="800219"/>
                        </a:cubicBezTo>
                        <a:cubicBezTo>
                          <a:pt x="9172757" y="804388"/>
                          <a:pt x="8854709" y="823798"/>
                          <a:pt x="8494604" y="800219"/>
                        </a:cubicBezTo>
                        <a:cubicBezTo>
                          <a:pt x="8134499" y="776640"/>
                          <a:pt x="7974160" y="797299"/>
                          <a:pt x="7833030" y="800219"/>
                        </a:cubicBezTo>
                        <a:cubicBezTo>
                          <a:pt x="7691900" y="803139"/>
                          <a:pt x="7606460" y="805288"/>
                          <a:pt x="7383160" y="800219"/>
                        </a:cubicBezTo>
                        <a:cubicBezTo>
                          <a:pt x="7159860" y="795151"/>
                          <a:pt x="6939188" y="798673"/>
                          <a:pt x="6721587" y="800219"/>
                        </a:cubicBezTo>
                        <a:cubicBezTo>
                          <a:pt x="6503986" y="801765"/>
                          <a:pt x="6511828" y="799539"/>
                          <a:pt x="6377569" y="800219"/>
                        </a:cubicBezTo>
                        <a:cubicBezTo>
                          <a:pt x="6243310" y="800899"/>
                          <a:pt x="6137689" y="815340"/>
                          <a:pt x="6033550" y="800219"/>
                        </a:cubicBezTo>
                        <a:cubicBezTo>
                          <a:pt x="5929411" y="785098"/>
                          <a:pt x="5535261" y="769421"/>
                          <a:pt x="5371977" y="800219"/>
                        </a:cubicBezTo>
                        <a:cubicBezTo>
                          <a:pt x="5208693" y="831017"/>
                          <a:pt x="5024370" y="802344"/>
                          <a:pt x="4922107" y="800219"/>
                        </a:cubicBezTo>
                        <a:cubicBezTo>
                          <a:pt x="4819844" y="798095"/>
                          <a:pt x="4329444" y="814127"/>
                          <a:pt x="4154682" y="800219"/>
                        </a:cubicBezTo>
                        <a:cubicBezTo>
                          <a:pt x="3979921" y="786311"/>
                          <a:pt x="3847017" y="789916"/>
                          <a:pt x="3704812" y="800219"/>
                        </a:cubicBezTo>
                        <a:cubicBezTo>
                          <a:pt x="3562607" y="810523"/>
                          <a:pt x="3281876" y="801577"/>
                          <a:pt x="2937386" y="800219"/>
                        </a:cubicBezTo>
                        <a:cubicBezTo>
                          <a:pt x="2592896" y="798861"/>
                          <a:pt x="2723273" y="809099"/>
                          <a:pt x="2593368" y="800219"/>
                        </a:cubicBezTo>
                        <a:cubicBezTo>
                          <a:pt x="2463463" y="791339"/>
                          <a:pt x="2136025" y="793211"/>
                          <a:pt x="1825943" y="800219"/>
                        </a:cubicBezTo>
                        <a:cubicBezTo>
                          <a:pt x="1515862" y="807227"/>
                          <a:pt x="1577254" y="800538"/>
                          <a:pt x="1376073" y="800219"/>
                        </a:cubicBezTo>
                        <a:cubicBezTo>
                          <a:pt x="1174892" y="799901"/>
                          <a:pt x="1113293" y="787279"/>
                          <a:pt x="1032055" y="800219"/>
                        </a:cubicBezTo>
                        <a:cubicBezTo>
                          <a:pt x="950817" y="813159"/>
                          <a:pt x="708911" y="817897"/>
                          <a:pt x="582185" y="800219"/>
                        </a:cubicBezTo>
                        <a:cubicBezTo>
                          <a:pt x="455459" y="782542"/>
                          <a:pt x="206963" y="800717"/>
                          <a:pt x="0" y="800219"/>
                        </a:cubicBezTo>
                        <a:cubicBezTo>
                          <a:pt x="701" y="688385"/>
                          <a:pt x="16283" y="514822"/>
                          <a:pt x="0" y="416114"/>
                        </a:cubicBezTo>
                        <a:cubicBezTo>
                          <a:pt x="-16283" y="317407"/>
                          <a:pt x="-19421" y="106174"/>
                          <a:pt x="0" y="0"/>
                        </a:cubicBezTo>
                        <a:close/>
                      </a:path>
                    </a:pathLst>
                  </a:custGeom>
                  <ask:type>
                    <ask:lineSketchNone/>
                  </ask:type>
                </ask:lineSketchStyleProps>
              </a:ext>
            </a:extLst>
          </a:ln>
        </p:spPr>
        <p:txBody>
          <a:bodyPr wrap="square">
            <a:spAutoFit/>
          </a:bodyPr>
          <a:lstStyle/>
          <a:p>
            <a:pPr rtl="0">
              <a:buClr>
                <a:srgbClr val="6AA342"/>
              </a:buClr>
            </a:pPr>
            <a:r>
              <a:rPr lang="sl-SI" sz="2400" dirty="0">
                <a:solidFill>
                  <a:schemeClr val="bg1"/>
                </a:solidFill>
                <a:latin typeface="Calibri" panose="020F0502020204030204" pitchFamily="34" charset="0"/>
                <a:cs typeface="Calibri" panose="020F0502020204030204" pitchFamily="34" charset="0"/>
              </a:rPr>
              <a:t>Nadaljujemo dobro delo… </a:t>
            </a:r>
          </a:p>
          <a:p>
            <a:pPr rtl="0">
              <a:buClr>
                <a:srgbClr val="6AA342"/>
              </a:buClr>
            </a:pPr>
            <a:r>
              <a:rPr lang="sl-SI" sz="2400" dirty="0">
                <a:solidFill>
                  <a:schemeClr val="bg1"/>
                </a:solidFill>
                <a:latin typeface="Calibri" panose="020F0502020204030204" pitchFamily="34" charset="0"/>
                <a:cs typeface="Calibri" panose="020F0502020204030204" pitchFamily="34" charset="0"/>
              </a:rPr>
              <a:t>Izkušnje  po Evropi kažejo, da </a:t>
            </a:r>
            <a:r>
              <a:rPr lang="sl-SI" sz="2400" b="1" dirty="0">
                <a:solidFill>
                  <a:schemeClr val="bg1"/>
                </a:solidFill>
                <a:latin typeface="Calibri" panose="020F0502020204030204" pitchFamily="34" charset="0"/>
                <a:cs typeface="Calibri" panose="020F0502020204030204" pitchFamily="34" charset="0"/>
              </a:rPr>
              <a:t>šele druga ali tretja generacija CPS doseže prave učinke </a:t>
            </a:r>
            <a:r>
              <a:rPr lang="sl-SI" sz="2400" dirty="0">
                <a:solidFill>
                  <a:schemeClr val="bg1"/>
                </a:solidFill>
                <a:latin typeface="Calibri" panose="020F0502020204030204" pitchFamily="34" charset="0"/>
                <a:cs typeface="Calibri" panose="020F0502020204030204" pitchFamily="34" charset="0"/>
              </a:rPr>
              <a:t>in vidne spremembe. Več izkušenj ima občina, lažje sprejme bolj ambiciozne ukrepe, zato je vsaka naslednja strategija praviloma uspešnejša od prejšnje.</a:t>
            </a:r>
          </a:p>
        </p:txBody>
      </p:sp>
    </p:spTree>
    <p:extLst>
      <p:ext uri="{BB962C8B-B14F-4D97-AF65-F5344CB8AC3E}">
        <p14:creationId xmlns:p14="http://schemas.microsoft.com/office/powerpoint/2010/main" val="95296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CEBF3AD1-3DE1-DE2A-C986-A00A13283C03}"/>
            </a:ext>
          </a:extLst>
        </p:cNvPr>
        <p:cNvGrpSpPr/>
        <p:nvPr/>
      </p:nvGrpSpPr>
      <p:grpSpPr>
        <a:xfrm>
          <a:off x="0" y="0"/>
          <a:ext cx="0" cy="0"/>
          <a:chOff x="0" y="0"/>
          <a:chExt cx="0" cy="0"/>
        </a:xfrm>
      </p:grpSpPr>
      <p:sp>
        <p:nvSpPr>
          <p:cNvPr id="2" name="PoljeZBesedilom 1">
            <a:extLst>
              <a:ext uri="{FF2B5EF4-FFF2-40B4-BE49-F238E27FC236}">
                <a16:creationId xmlns:a16="http://schemas.microsoft.com/office/drawing/2014/main" id="{04FAFC52-A083-E40C-E119-3006184C8EA6}"/>
              </a:ext>
            </a:extLst>
          </p:cNvPr>
          <p:cNvSpPr txBox="1"/>
          <p:nvPr/>
        </p:nvSpPr>
        <p:spPr>
          <a:xfrm>
            <a:off x="371364" y="332656"/>
            <a:ext cx="11449272" cy="407035"/>
          </a:xfrm>
          <a:prstGeom prst="rect">
            <a:avLst/>
          </a:prstGeom>
          <a:noFill/>
        </p:spPr>
        <p:txBody>
          <a:bodyPr wrap="square">
            <a:spAutoFit/>
          </a:bodyPr>
          <a:lstStyle/>
          <a:p>
            <a:pPr algn="just">
              <a:lnSpc>
                <a:spcPct val="107000"/>
              </a:lnSpc>
              <a:spcAft>
                <a:spcPts val="800"/>
              </a:spcAft>
            </a:pPr>
            <a:r>
              <a:rPr lang="sl-SI" sz="2000" dirty="0">
                <a:solidFill>
                  <a:srgbClr val="313D34"/>
                </a:solidFill>
                <a:latin typeface="Calibri" panose="020F0502020204030204" pitchFamily="34" charset="0"/>
                <a:cs typeface="Calibri" panose="020F0502020204030204" pitchFamily="34" charset="0"/>
              </a:rPr>
              <a:t>Vrednotenje ciljev po pomembnosti:</a:t>
            </a:r>
          </a:p>
        </p:txBody>
      </p:sp>
      <p:pic>
        <p:nvPicPr>
          <p:cNvPr id="3" name="Slika 2">
            <a:extLst>
              <a:ext uri="{FF2B5EF4-FFF2-40B4-BE49-F238E27FC236}">
                <a16:creationId xmlns:a16="http://schemas.microsoft.com/office/drawing/2014/main" id="{E0B580BD-7113-3D45-3154-8EA7F625D7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840" y="208398"/>
            <a:ext cx="5400600" cy="6441203"/>
          </a:xfrm>
          <a:prstGeom prst="rect">
            <a:avLst/>
          </a:prstGeom>
          <a:noFill/>
          <a:ln>
            <a:noFill/>
          </a:ln>
        </p:spPr>
      </p:pic>
    </p:spTree>
    <p:extLst>
      <p:ext uri="{BB962C8B-B14F-4D97-AF65-F5344CB8AC3E}">
        <p14:creationId xmlns:p14="http://schemas.microsoft.com/office/powerpoint/2010/main" val="312276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CEBF3AD1-3DE1-DE2A-C986-A00A13283C03}"/>
            </a:ext>
          </a:extLst>
        </p:cNvPr>
        <p:cNvGrpSpPr/>
        <p:nvPr/>
      </p:nvGrpSpPr>
      <p:grpSpPr>
        <a:xfrm>
          <a:off x="0" y="0"/>
          <a:ext cx="0" cy="0"/>
          <a:chOff x="0" y="0"/>
          <a:chExt cx="0" cy="0"/>
        </a:xfrm>
      </p:grpSpPr>
      <p:sp>
        <p:nvSpPr>
          <p:cNvPr id="4" name="Označba mesta vsebine 3">
            <a:extLst>
              <a:ext uri="{FF2B5EF4-FFF2-40B4-BE49-F238E27FC236}">
                <a16:creationId xmlns:a16="http://schemas.microsoft.com/office/drawing/2014/main" id="{44C2C6D8-A766-25A7-23BB-81FA856F2E40}"/>
              </a:ext>
            </a:extLst>
          </p:cNvPr>
          <p:cNvSpPr>
            <a:spLocks noGrp="1"/>
          </p:cNvSpPr>
          <p:nvPr>
            <p:ph idx="1"/>
          </p:nvPr>
        </p:nvSpPr>
        <p:spPr>
          <a:xfrm>
            <a:off x="191344" y="58316"/>
            <a:ext cx="11953328" cy="6741368"/>
          </a:xfrm>
        </p:spPr>
        <p:txBody>
          <a:bodyPr>
            <a:normAutofit fontScale="92500" lnSpcReduction="10000"/>
          </a:bodyPr>
          <a:lstStyle/>
          <a:p>
            <a:pPr marL="342900" lvl="0" indent="-342900" algn="just">
              <a:lnSpc>
                <a:spcPct val="107000"/>
              </a:lnSpc>
              <a:buClr>
                <a:srgbClr val="800080"/>
              </a:buClr>
              <a:buFont typeface="+mj-lt"/>
              <a:buAutoNum type="arabicPeriod"/>
            </a:pPr>
            <a:r>
              <a:rPr lang="sl-SI"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Izboljšana dostopnost osnovnih storitev in aktivnosti:</a:t>
            </a:r>
            <a:r>
              <a:rPr lang="sl-SI"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l-S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Cilj je zagotoviti, da bodo osnovne storitve in dejavnosti, kot so trgovine, šole, zdravstvene ustanove in kulturni centri, enostavno dostopne za vse prebivalce občine Črnomelj.  </a:t>
            </a:r>
            <a:endParaRPr lang="sl-SI"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Clr>
                <a:srgbClr val="800080"/>
              </a:buClr>
              <a:buFont typeface="+mj-lt"/>
              <a:buAutoNum type="arabicPeriod"/>
            </a:pPr>
            <a:r>
              <a:rPr lang="sl-SI"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Izboljšana kakovost življenja v privlačni in povezani skupnosti:</a:t>
            </a:r>
            <a:r>
              <a:rPr lang="sl-S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Želimo ustvariti okolje, ki bo prijetno za življenje in bo spodbujalo medsebojno povezanost med prebivalci.</a:t>
            </a:r>
            <a:endParaRPr lang="sl-SI"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Clr>
                <a:srgbClr val="800080"/>
              </a:buClr>
              <a:buFont typeface="+mj-lt"/>
              <a:buAutoNum type="arabicPeriod"/>
            </a:pPr>
            <a:r>
              <a:rPr lang="sl-SI"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Večja varnost vseh udeležencev cestnega prometa:</a:t>
            </a:r>
            <a:r>
              <a:rPr lang="sl-S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Cilj je zagotoviti varnejše ceste in ulice za vse udeležence, vključno s pešci, kolesarji in vozniki, ter zmanjšati število prometnih nesreč.</a:t>
            </a:r>
            <a:endParaRPr lang="sl-SI"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Clr>
                <a:srgbClr val="800080"/>
              </a:buClr>
              <a:buFont typeface="+mj-lt"/>
              <a:buAutoNum type="arabicPeriod"/>
            </a:pPr>
            <a:r>
              <a:rPr lang="sl-SI"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Spreminjanje miselnosti o potovalnih navadah: </a:t>
            </a:r>
            <a:r>
              <a:rPr lang="sl-S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Cilj je usmerjen v spremembo vedenja v prometu in prispevku k bolj zdravemu in okolju prijaznemu načinu življenja v naši skupnosti.</a:t>
            </a:r>
            <a:endParaRPr lang="sl-SI"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Clr>
                <a:srgbClr val="800080"/>
              </a:buClr>
              <a:buFont typeface="+mj-lt"/>
              <a:buAutoNum type="arabicPeriod"/>
            </a:pPr>
            <a:r>
              <a:rPr lang="sl-SI"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Okrepljeno lokalno in regionalno gospodarstvo: </a:t>
            </a:r>
            <a:r>
              <a:rPr lang="sl-S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Želimo spodbujati gospodarski razvoj v občini, ki bo prinesel nove priložnosti za zaposlovanje in rast lokalnega gospodarstva.</a:t>
            </a:r>
            <a:endParaRPr lang="sl-SI"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Clr>
                <a:srgbClr val="800080"/>
              </a:buClr>
              <a:buFont typeface="+mj-lt"/>
              <a:buAutoNum type="arabicPeriod"/>
            </a:pPr>
            <a:r>
              <a:rPr lang="sl-SI"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Izboljšanje informacij in promocija različnih načinov potovanja (JPP, </a:t>
            </a:r>
            <a:r>
              <a:rPr lang="sl-SI"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sopotništvo</a:t>
            </a:r>
            <a:r>
              <a:rPr lang="sl-SI"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vlak):</a:t>
            </a:r>
            <a:r>
              <a:rPr lang="sl-S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Cilj je usmerjen v zagotavljanje dostopnih informacij o različnih možnostih prevoza, kot so javni potniški promet, souporaba vozil in vlak. S promocijo teh možnosti želimo spodbuditi prebivalce k izbiri trajnostnih načinov potovanja.</a:t>
            </a:r>
            <a:endParaRPr lang="sl-SI"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Clr>
                <a:srgbClr val="800080"/>
              </a:buClr>
              <a:buFont typeface="+mj-lt"/>
              <a:buAutoNum type="arabicPeriod"/>
            </a:pPr>
            <a:r>
              <a:rPr lang="sl-SI"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Vsem dostopen prometni sistem, ki omogoča socialno vključenost: </a:t>
            </a:r>
            <a:r>
              <a:rPr lang="sl-S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Želimo, da so osnovne storitve in dejavnosti, kot so trgovine, šole in zdravstvene ustanove, enostavno dostopne za vse prebivalce.</a:t>
            </a:r>
            <a:endParaRPr lang="sl-SI"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Clr>
                <a:srgbClr val="800080"/>
              </a:buClr>
              <a:buFont typeface="+mj-lt"/>
              <a:buAutoNum type="arabicPeriod"/>
            </a:pPr>
            <a:r>
              <a:rPr lang="sl-SI"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Bolj zdravi in bolj aktivni prebivalci:</a:t>
            </a:r>
            <a:r>
              <a:rPr lang="sl-S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Želimo spodbujati zdrav življenjski slog ter aktivno preživljanje prostega časa, kar bo koristilo zdravju in dobrobiti vseh prebivalcev.</a:t>
            </a:r>
            <a:endParaRPr lang="sl-SI"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Clr>
                <a:srgbClr val="800080"/>
              </a:buClr>
              <a:buFont typeface="+mj-lt"/>
              <a:buAutoNum type="arabicPeriod"/>
            </a:pPr>
            <a:r>
              <a:rPr lang="sl-SI"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Znižanje lokalne emisije onesnaževal in toplogrednih plinov iz prometa: </a:t>
            </a:r>
            <a:r>
              <a:rPr lang="sl-S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Cilj je zmanjšati onesnaževanje zraka in prispevati k bolj čistem in zdravemu okolju.</a:t>
            </a:r>
            <a:r>
              <a:rPr lang="sl-SI"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l-SI"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l-SI"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682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CEBF3AD1-3DE1-DE2A-C986-A00A13283C03}"/>
            </a:ext>
          </a:extLst>
        </p:cNvPr>
        <p:cNvGrpSpPr/>
        <p:nvPr/>
      </p:nvGrpSpPr>
      <p:grpSpPr>
        <a:xfrm>
          <a:off x="0" y="0"/>
          <a:ext cx="0" cy="0"/>
          <a:chOff x="0" y="0"/>
          <a:chExt cx="0" cy="0"/>
        </a:xfrm>
      </p:grpSpPr>
      <p:sp>
        <p:nvSpPr>
          <p:cNvPr id="4" name="Označba mesta vsebine 3">
            <a:extLst>
              <a:ext uri="{FF2B5EF4-FFF2-40B4-BE49-F238E27FC236}">
                <a16:creationId xmlns:a16="http://schemas.microsoft.com/office/drawing/2014/main" id="{44C2C6D8-A766-25A7-23BB-81FA856F2E40}"/>
              </a:ext>
            </a:extLst>
          </p:cNvPr>
          <p:cNvSpPr>
            <a:spLocks noGrp="1"/>
          </p:cNvSpPr>
          <p:nvPr>
            <p:ph idx="1"/>
          </p:nvPr>
        </p:nvSpPr>
        <p:spPr>
          <a:xfrm>
            <a:off x="2423592" y="332656"/>
            <a:ext cx="9768408" cy="4536504"/>
          </a:xfrm>
        </p:spPr>
        <p:txBody>
          <a:bodyPr/>
          <a:lstStyle/>
          <a:p>
            <a:pPr marL="0" indent="0">
              <a:lnSpc>
                <a:spcPct val="107000"/>
              </a:lnSpc>
              <a:spcAft>
                <a:spcPts val="800"/>
              </a:spcAft>
              <a:buNone/>
            </a:pPr>
            <a:r>
              <a:rPr lang="sl-SI" sz="2400" dirty="0">
                <a:solidFill>
                  <a:srgbClr val="313D34"/>
                </a:solidFill>
                <a:latin typeface="Segoe UI" panose="020B0502040204020203" pitchFamily="34" charset="0"/>
                <a:cs typeface="Segoe UI" panose="020B0502040204020203" pitchFamily="34" charset="0"/>
              </a:rPr>
              <a:t>Predlog vizije: </a:t>
            </a:r>
            <a:br>
              <a:rPr lang="sl-SI" sz="2400" dirty="0">
                <a:solidFill>
                  <a:srgbClr val="313D34"/>
                </a:solidFill>
                <a:latin typeface="Segoe UI" panose="020B0502040204020203" pitchFamily="34" charset="0"/>
                <a:cs typeface="Segoe UI" panose="020B0502040204020203" pitchFamily="34" charset="0"/>
              </a:rPr>
            </a:br>
            <a:br>
              <a:rPr lang="sl-SI" dirty="0">
                <a:solidFill>
                  <a:srgbClr val="313D34"/>
                </a:solidFill>
                <a:latin typeface="Segoe UI" panose="020B0502040204020203" pitchFamily="34" charset="0"/>
                <a:cs typeface="Segoe UI" panose="020B0502040204020203" pitchFamily="34" charset="0"/>
              </a:rPr>
            </a:br>
            <a:r>
              <a:rPr lang="sl-SI" dirty="0">
                <a:solidFill>
                  <a:srgbClr val="313D34"/>
                </a:solidFill>
                <a:latin typeface="Segoe UI" panose="020B0502040204020203" pitchFamily="34" charset="0"/>
                <a:cs typeface="Segoe UI" panose="020B0502040204020203" pitchFamily="34" charset="0"/>
              </a:rPr>
              <a:t>"Občina Črnomelj bo vzpostavila učinkovit in varen prometni sistem, ki bo zagotavljal dostopnost do osnovnih storitev za vse prebivalce. S povečanim informiranjem o trajnostnih načinih potovanja bomo spodbujali spremembo potovalnih navad, izboljšali kakovost bivanja in zmanjšali vpliv prometa na okolje. Skupaj bomo dosegli 'Črnomelj v gibanju – zdravi koraki in obrati pedal na varnih poteh'."</a:t>
            </a:r>
          </a:p>
          <a:p>
            <a:endParaRPr lang="sl-SI" dirty="0"/>
          </a:p>
        </p:txBody>
      </p:sp>
      <p:sp>
        <p:nvSpPr>
          <p:cNvPr id="3" name="PoljeZBesedilom 2">
            <a:extLst>
              <a:ext uri="{FF2B5EF4-FFF2-40B4-BE49-F238E27FC236}">
                <a16:creationId xmlns:a16="http://schemas.microsoft.com/office/drawing/2014/main" id="{D28B8AC6-9EE6-20B2-B298-3891394600CC}"/>
              </a:ext>
            </a:extLst>
          </p:cNvPr>
          <p:cNvSpPr txBox="1"/>
          <p:nvPr/>
        </p:nvSpPr>
        <p:spPr>
          <a:xfrm>
            <a:off x="479376" y="2849087"/>
            <a:ext cx="11377264" cy="4040145"/>
          </a:xfrm>
          <a:prstGeom prst="rect">
            <a:avLst/>
          </a:prstGeom>
          <a:noFill/>
        </p:spPr>
        <p:txBody>
          <a:bodyPr wrap="square">
            <a:spAutoFit/>
          </a:bodyPr>
          <a:lstStyle/>
          <a:p>
            <a:pPr algn="just">
              <a:lnSpc>
                <a:spcPct val="107000"/>
              </a:lnSpc>
              <a:spcAft>
                <a:spcPts val="800"/>
              </a:spcAft>
            </a:pPr>
            <a:r>
              <a:rPr lang="sl-SI" sz="1600" dirty="0">
                <a:solidFill>
                  <a:srgbClr val="313D34"/>
                </a:solidFill>
                <a:latin typeface="Segoe UI" panose="020B0502040204020203" pitchFamily="34" charset="0"/>
                <a:cs typeface="Segoe UI" panose="020B0502040204020203" pitchFamily="34" charset="0"/>
              </a:rPr>
              <a:t>Obrazložitev vizije:</a:t>
            </a:r>
          </a:p>
          <a:p>
            <a:pPr algn="just">
              <a:lnSpc>
                <a:spcPct val="107000"/>
              </a:lnSpc>
              <a:spcAft>
                <a:spcPts val="800"/>
              </a:spcAft>
            </a:pPr>
            <a:r>
              <a:rPr lang="sl-SI" sz="1600" dirty="0">
                <a:solidFill>
                  <a:srgbClr val="313D34"/>
                </a:solidFill>
                <a:latin typeface="Segoe UI" panose="020B0502040204020203" pitchFamily="34" charset="0"/>
                <a:cs typeface="Segoe UI" panose="020B0502040204020203" pitchFamily="34" charset="0"/>
              </a:rPr>
              <a:t>Vizija občine Črnomelj se osredotoča na vzpostavitev učinkovitega in varnega prometnega sistema, ki bo zagotavljal dostopnost do osnovnih storitev za vse prebivalce. Osnovni cilj je omogočiti vsakomur enakopraven dostop do izobraževalnih ustanov, zdravstvenih ustanov, trgovin in drugih ključnih storitev, kar je temelj za socialno pravičnost in izboljšanje kakovosti življenja v občini.</a:t>
            </a:r>
          </a:p>
          <a:p>
            <a:pPr algn="just">
              <a:lnSpc>
                <a:spcPct val="107000"/>
              </a:lnSpc>
              <a:spcAft>
                <a:spcPts val="800"/>
              </a:spcAft>
            </a:pPr>
            <a:r>
              <a:rPr lang="sl-SI" sz="1600" dirty="0">
                <a:solidFill>
                  <a:srgbClr val="313D34"/>
                </a:solidFill>
                <a:latin typeface="Segoe UI" panose="020B0502040204020203" pitchFamily="34" charset="0"/>
                <a:cs typeface="Segoe UI" panose="020B0502040204020203" pitchFamily="34" charset="0"/>
              </a:rPr>
              <a:t>Poseben poudarek je na trajnostni mobilnosti, kjer bomo z informiranjem in izobraževanjem prebivalcev spodbujali uporabo javnega prevoza , hoje in kolesarjenja. To bo prispevalo k zmanjšanju uporabe avtomobilov, kar bo imelo pozitivne učinke na okolje, zmanjšalo emisije toplogrednih plinov in izboljšalo kakovost zraka. Trajnostne oblike mobilnosti bodo  tudi povečale telesno aktivnost in s tem izboljšale zdravje prebivalcev.</a:t>
            </a:r>
          </a:p>
          <a:p>
            <a:pPr algn="just">
              <a:lnSpc>
                <a:spcPct val="107000"/>
              </a:lnSpc>
              <a:spcAft>
                <a:spcPts val="800"/>
              </a:spcAft>
            </a:pPr>
            <a:r>
              <a:rPr lang="sl-SI" sz="1600" dirty="0">
                <a:solidFill>
                  <a:srgbClr val="313D34"/>
                </a:solidFill>
                <a:latin typeface="Segoe UI" panose="020B0502040204020203" pitchFamily="34" charset="0"/>
                <a:cs typeface="Segoe UI" panose="020B0502040204020203" pitchFamily="34" charset="0"/>
              </a:rPr>
              <a:t>Naš cilj je ustvariti varno in prijazno okolje za vse prebivalce, še posebej pa za mlade, starejše in ranljive skupine. Z uvajanjem preventivnih ukrepov bomo povečali prometno varnost in zmanjšali število prometnih nesreč.</a:t>
            </a:r>
          </a:p>
          <a:p>
            <a:pPr algn="just">
              <a:lnSpc>
                <a:spcPct val="107000"/>
              </a:lnSpc>
              <a:spcAft>
                <a:spcPts val="800"/>
              </a:spcAft>
            </a:pPr>
            <a:r>
              <a:rPr lang="sl-SI" sz="1600" dirty="0">
                <a:solidFill>
                  <a:srgbClr val="313D34"/>
                </a:solidFill>
                <a:latin typeface="Segoe UI" panose="020B0502040204020203" pitchFamily="34" charset="0"/>
                <a:cs typeface="Segoe UI" panose="020B0502040204020203" pitchFamily="34" charset="0"/>
              </a:rPr>
              <a:t>Vizija, izražena v sloganu "Črnomelj v gibanju – zdravi koraki in obrati pedal na varnih poteh", odraža našo zavezanost k ustvarjanju zdrave, varne in povezane skupnosti, kjer je vsak ukrep usmerjen k boljšemu življenju vseh prebivalcev.</a:t>
            </a:r>
          </a:p>
        </p:txBody>
      </p:sp>
      <p:pic>
        <p:nvPicPr>
          <p:cNvPr id="2" name="Slika 1">
            <a:extLst>
              <a:ext uri="{FF2B5EF4-FFF2-40B4-BE49-F238E27FC236}">
                <a16:creationId xmlns:a16="http://schemas.microsoft.com/office/drawing/2014/main" id="{3CCE93E0-80BB-907D-9F1C-69050EF07C8A}"/>
              </a:ext>
            </a:extLst>
          </p:cNvPr>
          <p:cNvPicPr>
            <a:picLocks noChangeAspect="1"/>
          </p:cNvPicPr>
          <p:nvPr/>
        </p:nvPicPr>
        <p:blipFill>
          <a:blip r:embed="rId3">
            <a:clrChange>
              <a:clrFrom>
                <a:srgbClr val="8BA11A"/>
              </a:clrFrom>
              <a:clrTo>
                <a:srgbClr val="8BA11A">
                  <a:alpha val="0"/>
                </a:srgbClr>
              </a:clrTo>
            </a:clrChange>
            <a:extLst>
              <a:ext uri="{BEBA8EAE-BF5A-486C-A8C5-ECC9F3942E4B}">
                <a14:imgProps xmlns:a14="http://schemas.microsoft.com/office/drawing/2010/main">
                  <a14:imgLayer r:embed="rId4">
                    <a14:imgEffect>
                      <a14:backgroundRemoval t="9707" b="89894" l="5321" r="96185">
                        <a14:foregroundMark x1="90663" y1="12500" x2="92871" y2="16489"/>
                        <a14:foregroundMark x1="94378" y1="13564" x2="96285" y2="15027"/>
                        <a14:foregroundMark x1="18066" y1="86407" x2="17269" y2="86569"/>
                        <a14:foregroundMark x1="7682" y1="68963" x2="5321" y2="64628"/>
                        <a14:foregroundMark x1="17269" y1="86569" x2="16852" y2="85804"/>
                        <a14:foregroundMark x1="5321" y1="64628" x2="10542" y2="38963"/>
                        <a14:foregroundMark x1="58936" y1="87899" x2="69679" y2="87899"/>
                        <a14:foregroundMark x1="60141" y1="89894" x2="65161" y2="89761"/>
                        <a14:foregroundMark x1="20582" y1="89096" x2="28012" y2="89229"/>
                        <a14:foregroundMark x1="28012" y1="89229" x2="29819" y2="88431"/>
                        <a14:backgroundMark x1="14257" y1="72739" x2="10944" y2="76064"/>
                        <a14:backgroundMark x1="22390" y1="79521" x2="24297" y2="86436"/>
                        <a14:backgroundMark x1="32329" y1="85372" x2="26506" y2="86436"/>
                        <a14:backgroundMark x1="19076" y1="84441" x2="9438" y2="71277"/>
                        <a14:backgroundMark x1="21988" y1="86436" x2="19779" y2="84973"/>
                        <a14:backgroundMark x1="17570" y1="83378" x2="11747" y2="77128"/>
                        <a14:backgroundMark x1="17972" y1="84973" x2="15060" y2="81915"/>
                        <a14:backgroundMark x1="11345" y1="75665" x2="10241" y2="73670"/>
                        <a14:backgroundMark x1="9137" y1="71277" x2="9137" y2="71277"/>
                        <a14:backgroundMark x1="9438" y1="73670" x2="9438" y2="73670"/>
                        <a14:backgroundMark x1="9137" y1="71676" x2="9137" y2="71676"/>
                        <a14:backgroundMark x1="10241" y1="72739" x2="10241" y2="72739"/>
                        <a14:backgroundMark x1="35341" y1="81915" x2="32028" y2="84973"/>
                        <a14:backgroundMark x1="35743" y1="82447" x2="35743" y2="82447"/>
                        <a14:backgroundMark x1="22102" y1="87204" x2="15361" y2="83378"/>
                        <a14:backgroundMark x1="23193" y1="86436" x2="20582" y2="84973"/>
                        <a14:backgroundMark x1="11345" y1="75133" x2="8735" y2="70213"/>
                        <a14:backgroundMark x1="12048" y1="74202" x2="9137" y2="71277"/>
                        <a14:backgroundMark x1="36044" y1="82447" x2="36044" y2="82447"/>
                        <a14:backgroundMark x1="36044" y1="80053" x2="36044" y2="82447"/>
                        <a14:backgroundMark x1="10944" y1="73138" x2="8735" y2="69814"/>
                        <a14:backgroundMark x1="10542" y1="73670" x2="8333" y2="69814"/>
                        <a14:backgroundMark x1="10944" y1="73005" x2="7831" y2="69415"/>
                        <a14:backgroundMark x1="8835" y1="71277" x2="7731" y2="68617"/>
                        <a14:backgroundMark x1="18373" y1="86702" x2="17972" y2="86303"/>
                        <a14:backgroundMark x1="36145" y1="82713" x2="35743" y2="83245"/>
                        <a14:backgroundMark x1="37149" y1="82048" x2="36145" y2="82979"/>
                        <a14:backgroundMark x1="8534" y1="70346" x2="7731" y2="68484"/>
                      </a14:backgroundRemoval>
                    </a14:imgEffect>
                  </a14:imgLayer>
                </a14:imgProps>
              </a:ext>
            </a:extLst>
          </a:blip>
          <a:stretch>
            <a:fillRect/>
          </a:stretch>
        </p:blipFill>
        <p:spPr>
          <a:xfrm>
            <a:off x="593140" y="1052736"/>
            <a:ext cx="1716688" cy="1296144"/>
          </a:xfrm>
          <a:prstGeom prst="rect">
            <a:avLst/>
          </a:prstGeom>
        </p:spPr>
      </p:pic>
    </p:spTree>
    <p:extLst>
      <p:ext uri="{BB962C8B-B14F-4D97-AF65-F5344CB8AC3E}">
        <p14:creationId xmlns:p14="http://schemas.microsoft.com/office/powerpoint/2010/main" val="209373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238FFE03-A029-68D9-E137-F378D352247E}"/>
              </a:ext>
            </a:extLst>
          </p:cNvPr>
          <p:cNvSpPr/>
          <p:nvPr/>
        </p:nvSpPr>
        <p:spPr>
          <a:xfrm>
            <a:off x="0" y="4077072"/>
            <a:ext cx="12192000" cy="2088232"/>
          </a:xfrm>
          <a:prstGeom prst="rect">
            <a:avLst/>
          </a:prstGeom>
          <a:solidFill>
            <a:srgbClr val="B4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4" name="Naslov 1">
            <a:extLst>
              <a:ext uri="{FF2B5EF4-FFF2-40B4-BE49-F238E27FC236}">
                <a16:creationId xmlns:a16="http://schemas.microsoft.com/office/drawing/2014/main" id="{1B751471-D935-8920-797C-C99A6822CC97}"/>
              </a:ext>
            </a:extLst>
          </p:cNvPr>
          <p:cNvSpPr txBox="1">
            <a:spLocks/>
          </p:cNvSpPr>
          <p:nvPr/>
        </p:nvSpPr>
        <p:spPr>
          <a:xfrm>
            <a:off x="841248" y="3429000"/>
            <a:ext cx="9601200" cy="1838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sl-SI" b="1" dirty="0">
                <a:solidFill>
                  <a:schemeClr val="bg1"/>
                </a:solidFill>
                <a:latin typeface="Auto 1 Lt LF"/>
                <a:ea typeface="Segoe UI" panose="020B0502040204020203" pitchFamily="34" charset="0"/>
                <a:cs typeface="Segoe UI" panose="020B0502040204020203" pitchFamily="34" charset="0"/>
              </a:rPr>
              <a:t>NAMEN</a:t>
            </a:r>
          </a:p>
        </p:txBody>
      </p:sp>
      <p:sp>
        <p:nvSpPr>
          <p:cNvPr id="10" name="Označba mesta besedila 2">
            <a:extLst>
              <a:ext uri="{FF2B5EF4-FFF2-40B4-BE49-F238E27FC236}">
                <a16:creationId xmlns:a16="http://schemas.microsoft.com/office/drawing/2014/main" id="{56DD410A-437F-45D0-95A8-134DC063AF69}"/>
              </a:ext>
            </a:extLst>
          </p:cNvPr>
          <p:cNvSpPr txBox="1">
            <a:spLocks/>
          </p:cNvSpPr>
          <p:nvPr/>
        </p:nvSpPr>
        <p:spPr>
          <a:xfrm>
            <a:off x="841248" y="5340096"/>
            <a:ext cx="9601200" cy="475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sl-SI" sz="2000" dirty="0">
                <a:latin typeface="Auto 1 Lt LF"/>
                <a:ea typeface="Segoe UI" panose="020B0502040204020203" pitchFamily="34" charset="0"/>
                <a:cs typeface="Segoe UI" panose="020B0502040204020203" pitchFamily="34" charset="0"/>
              </a:rPr>
              <a:t>Potovali bomo udobneje, živeli bomo bolje</a:t>
            </a:r>
          </a:p>
        </p:txBody>
      </p:sp>
      <p:pic>
        <p:nvPicPr>
          <p:cNvPr id="12" name="Slika 11">
            <a:extLst>
              <a:ext uri="{FF2B5EF4-FFF2-40B4-BE49-F238E27FC236}">
                <a16:creationId xmlns:a16="http://schemas.microsoft.com/office/drawing/2014/main" id="{345579FE-B391-5C20-1E96-34C0A8EF41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0456" y="0"/>
            <a:ext cx="1991544" cy="710763"/>
          </a:xfrm>
          <a:prstGeom prst="rect">
            <a:avLst/>
          </a:prstGeom>
        </p:spPr>
      </p:pic>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p:cNvGrpSpPr/>
        <p:nvPr/>
      </p:nvGrpSpPr>
      <p:grpSpPr>
        <a:xfrm>
          <a:off x="0" y="0"/>
          <a:ext cx="0" cy="0"/>
          <a:chOff x="0" y="0"/>
          <a:chExt cx="0" cy="0"/>
        </a:xfrm>
      </p:grpSpPr>
      <p:sp>
        <p:nvSpPr>
          <p:cNvPr id="3" name="Označba mesta za vsebino 2"/>
          <p:cNvSpPr>
            <a:spLocks noGrp="1"/>
          </p:cNvSpPr>
          <p:nvPr>
            <p:ph idx="1"/>
          </p:nvPr>
        </p:nvSpPr>
        <p:spPr>
          <a:xfrm>
            <a:off x="623392" y="1268760"/>
            <a:ext cx="5688632" cy="5382862"/>
          </a:xfrm>
        </p:spPr>
        <p:txBody>
          <a:bodyPr rtlCol="0">
            <a:normAutofit/>
          </a:bodyPr>
          <a:lstStyle/>
          <a:p>
            <a:pPr rtl="0">
              <a:buClr>
                <a:srgbClr val="7E5B5B"/>
              </a:buClr>
            </a:pPr>
            <a:r>
              <a:rPr lang="sl-SI" sz="2400" b="1" dirty="0">
                <a:solidFill>
                  <a:srgbClr val="313D34"/>
                </a:solidFill>
                <a:latin typeface="Auto 1 Lt LF"/>
                <a:ea typeface="Segoe UI" panose="020B0502040204020203" pitchFamily="34" charset="0"/>
                <a:cs typeface="Segoe UI" panose="020B0502040204020203" pitchFamily="34" charset="0"/>
              </a:rPr>
              <a:t>Sprememba potovalnih navad</a:t>
            </a:r>
            <a:r>
              <a:rPr lang="sl-SI" sz="2400" dirty="0">
                <a:solidFill>
                  <a:srgbClr val="313D34"/>
                </a:solidFill>
                <a:latin typeface="Auto 1 Lt LF"/>
                <a:ea typeface="Segoe UI" panose="020B0502040204020203" pitchFamily="34" charset="0"/>
                <a:cs typeface="Segoe UI" panose="020B0502040204020203" pitchFamily="34" charset="0"/>
              </a:rPr>
              <a:t> v občinah,</a:t>
            </a:r>
          </a:p>
          <a:p>
            <a:pPr rtl="0">
              <a:buClr>
                <a:srgbClr val="7E5B5B"/>
              </a:buClr>
            </a:pPr>
            <a:endParaRPr lang="sl-SI" sz="2400" dirty="0">
              <a:solidFill>
                <a:srgbClr val="313D34"/>
              </a:solidFill>
              <a:latin typeface="Auto 1 Lt LF"/>
              <a:ea typeface="Segoe UI" panose="020B0502040204020203" pitchFamily="34" charset="0"/>
              <a:cs typeface="Segoe UI" panose="020B0502040204020203" pitchFamily="34" charset="0"/>
            </a:endParaRPr>
          </a:p>
          <a:p>
            <a:pPr rtl="0">
              <a:buClr>
                <a:srgbClr val="7E5B5B"/>
              </a:buClr>
            </a:pPr>
            <a:r>
              <a:rPr lang="sl-SI" sz="2400" b="1" dirty="0">
                <a:solidFill>
                  <a:srgbClr val="313D34"/>
                </a:solidFill>
                <a:latin typeface="Auto 1 Lt LF"/>
                <a:ea typeface="Segoe UI" panose="020B0502040204020203" pitchFamily="34" charset="0"/>
                <a:cs typeface="Segoe UI" panose="020B0502040204020203" pitchFamily="34" charset="0"/>
              </a:rPr>
              <a:t>Izboljšanje pogojev </a:t>
            </a:r>
            <a:r>
              <a:rPr lang="sl-SI" sz="2400" dirty="0">
                <a:solidFill>
                  <a:srgbClr val="313D34"/>
                </a:solidFill>
                <a:latin typeface="Auto 1 Lt LF"/>
                <a:ea typeface="Segoe UI" panose="020B0502040204020203" pitchFamily="34" charset="0"/>
                <a:cs typeface="Segoe UI" panose="020B0502040204020203" pitchFamily="34" charset="0"/>
              </a:rPr>
              <a:t>za hojo, kolesarjenje, javni prevoz ter alternativnih oblik mobilnosti,</a:t>
            </a:r>
          </a:p>
          <a:p>
            <a:pPr rtl="0">
              <a:buClr>
                <a:srgbClr val="7E5B5B"/>
              </a:buClr>
            </a:pPr>
            <a:endParaRPr lang="sl-SI" sz="2400" dirty="0">
              <a:solidFill>
                <a:srgbClr val="313D34"/>
              </a:solidFill>
              <a:latin typeface="Auto 1 Lt LF"/>
              <a:ea typeface="Segoe UI" panose="020B0502040204020203" pitchFamily="34" charset="0"/>
              <a:cs typeface="Segoe UI" panose="020B0502040204020203" pitchFamily="34" charset="0"/>
            </a:endParaRPr>
          </a:p>
          <a:p>
            <a:pPr rtl="0">
              <a:buClr>
                <a:srgbClr val="7E5B5B"/>
              </a:buClr>
            </a:pPr>
            <a:r>
              <a:rPr lang="sl-SI" sz="2400" b="1" dirty="0">
                <a:solidFill>
                  <a:srgbClr val="313D34"/>
                </a:solidFill>
                <a:latin typeface="Auto 1 Lt LF"/>
                <a:ea typeface="Segoe UI" panose="020B0502040204020203" pitchFamily="34" charset="0"/>
                <a:cs typeface="Segoe UI" panose="020B0502040204020203" pitchFamily="34" charset="0"/>
              </a:rPr>
              <a:t>Zmanjšanje obsega motornega prometa</a:t>
            </a:r>
            <a:r>
              <a:rPr lang="sl-SI" sz="2400" dirty="0">
                <a:solidFill>
                  <a:srgbClr val="313D34"/>
                </a:solidFill>
                <a:latin typeface="Auto 1 Lt LF"/>
                <a:ea typeface="Segoe UI" panose="020B0502040204020203" pitchFamily="34" charset="0"/>
                <a:cs typeface="Segoe UI" panose="020B0502040204020203" pitchFamily="34" charset="0"/>
              </a:rPr>
              <a:t>.</a:t>
            </a:r>
          </a:p>
          <a:p>
            <a:pPr rtl="0"/>
            <a:endParaRPr lang="sl-SI" dirty="0">
              <a:solidFill>
                <a:srgbClr val="313D34"/>
              </a:solidFill>
              <a:latin typeface="Auto 1 Lt LF"/>
              <a:ea typeface="Segoe UI" panose="020B0502040204020203" pitchFamily="34" charset="0"/>
              <a:cs typeface="Segoe UI" panose="020B0502040204020203" pitchFamily="34" charset="0"/>
            </a:endParaRPr>
          </a:p>
        </p:txBody>
      </p:sp>
      <p:pic>
        <p:nvPicPr>
          <p:cNvPr id="1026" name="Picture 2" descr="Flat illustration for world car free day">
            <a:extLst>
              <a:ext uri="{FF2B5EF4-FFF2-40B4-BE49-F238E27FC236}">
                <a16:creationId xmlns:a16="http://schemas.microsoft.com/office/drawing/2014/main" id="{9DD1EB31-EAB6-7DC8-223D-005623F5CB3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6888608" y="1089000"/>
            <a:ext cx="4680000"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61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8E7DB1F5-5641-9439-2871-A71879A80BE4}"/>
            </a:ext>
          </a:extLst>
        </p:cNvPr>
        <p:cNvGrpSpPr/>
        <p:nvPr/>
      </p:nvGrpSpPr>
      <p:grpSpPr>
        <a:xfrm>
          <a:off x="0" y="0"/>
          <a:ext cx="0" cy="0"/>
          <a:chOff x="0" y="0"/>
          <a:chExt cx="0" cy="0"/>
        </a:xfrm>
      </p:grpSpPr>
      <p:sp>
        <p:nvSpPr>
          <p:cNvPr id="9" name="Pravokotnik 8">
            <a:extLst>
              <a:ext uri="{FF2B5EF4-FFF2-40B4-BE49-F238E27FC236}">
                <a16:creationId xmlns:a16="http://schemas.microsoft.com/office/drawing/2014/main" id="{932D76F4-B276-0B27-7012-1A29DFB9851D}"/>
              </a:ext>
            </a:extLst>
          </p:cNvPr>
          <p:cNvSpPr/>
          <p:nvPr/>
        </p:nvSpPr>
        <p:spPr>
          <a:xfrm>
            <a:off x="0" y="4077072"/>
            <a:ext cx="12192000" cy="2088232"/>
          </a:xfrm>
          <a:prstGeom prst="rect">
            <a:avLst/>
          </a:prstGeom>
          <a:solidFill>
            <a:srgbClr val="B4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4" name="Naslov 1">
            <a:extLst>
              <a:ext uri="{FF2B5EF4-FFF2-40B4-BE49-F238E27FC236}">
                <a16:creationId xmlns:a16="http://schemas.microsoft.com/office/drawing/2014/main" id="{5BFC0C0F-F8AD-C8E5-7949-F57915D6DB8D}"/>
              </a:ext>
            </a:extLst>
          </p:cNvPr>
          <p:cNvSpPr txBox="1">
            <a:spLocks/>
          </p:cNvSpPr>
          <p:nvPr/>
        </p:nvSpPr>
        <p:spPr>
          <a:xfrm>
            <a:off x="841248" y="3429000"/>
            <a:ext cx="9601200" cy="1838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sl-SI" b="1" dirty="0">
                <a:solidFill>
                  <a:srgbClr val="313D34"/>
                </a:solidFill>
                <a:latin typeface="Auto 1 Lt LF"/>
                <a:ea typeface="Segoe UI" panose="020B0502040204020203" pitchFamily="34" charset="0"/>
                <a:cs typeface="Segoe UI" panose="020B0502040204020203" pitchFamily="34" charset="0"/>
              </a:rPr>
              <a:t>CILJI</a:t>
            </a:r>
          </a:p>
        </p:txBody>
      </p:sp>
      <p:sp>
        <p:nvSpPr>
          <p:cNvPr id="10" name="Označba mesta besedila 2">
            <a:extLst>
              <a:ext uri="{FF2B5EF4-FFF2-40B4-BE49-F238E27FC236}">
                <a16:creationId xmlns:a16="http://schemas.microsoft.com/office/drawing/2014/main" id="{AA199422-F90D-C797-3BAF-214404BF2BD4}"/>
              </a:ext>
            </a:extLst>
          </p:cNvPr>
          <p:cNvSpPr txBox="1">
            <a:spLocks/>
          </p:cNvSpPr>
          <p:nvPr/>
        </p:nvSpPr>
        <p:spPr>
          <a:xfrm>
            <a:off x="841248" y="5340096"/>
            <a:ext cx="9601200" cy="475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sl-SI" sz="1800" dirty="0">
                <a:latin typeface="Auto 1 Lt LF"/>
                <a:cs typeface="Segoe UI" panose="020B0502040204020203" pitchFamily="34" charset="0"/>
              </a:rPr>
              <a:t>Celostno razumevanje in obravnava prometa</a:t>
            </a:r>
            <a:endParaRPr lang="sl-SI" dirty="0">
              <a:latin typeface="Auto 1 Lt LF"/>
              <a:ea typeface="Segoe UI" panose="020B0502040204020203" pitchFamily="34" charset="0"/>
              <a:cs typeface="Segoe UI" panose="020B0502040204020203" pitchFamily="34" charset="0"/>
            </a:endParaRPr>
          </a:p>
        </p:txBody>
      </p:sp>
      <p:pic>
        <p:nvPicPr>
          <p:cNvPr id="12" name="Slika 11">
            <a:extLst>
              <a:ext uri="{FF2B5EF4-FFF2-40B4-BE49-F238E27FC236}">
                <a16:creationId xmlns:a16="http://schemas.microsoft.com/office/drawing/2014/main" id="{08078568-A3D8-8AB4-E661-488B6BC48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0456" y="0"/>
            <a:ext cx="1991544" cy="710763"/>
          </a:xfrm>
          <a:prstGeom prst="rect">
            <a:avLst/>
          </a:prstGeom>
        </p:spPr>
      </p:pic>
    </p:spTree>
    <p:extLst>
      <p:ext uri="{BB962C8B-B14F-4D97-AF65-F5344CB8AC3E}">
        <p14:creationId xmlns:p14="http://schemas.microsoft.com/office/powerpoint/2010/main" val="28981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07207C77-2140-2F58-B147-155EDC772C6C}"/>
            </a:ext>
          </a:extLst>
        </p:cNvPr>
        <p:cNvGrpSpPr/>
        <p:nvPr/>
      </p:nvGrpSpPr>
      <p:grpSpPr>
        <a:xfrm>
          <a:off x="0" y="0"/>
          <a:ext cx="0" cy="0"/>
          <a:chOff x="0" y="0"/>
          <a:chExt cx="0" cy="0"/>
        </a:xfrm>
      </p:grpSpPr>
      <p:sp>
        <p:nvSpPr>
          <p:cNvPr id="3" name="Označba mesta za vsebino 2">
            <a:extLst>
              <a:ext uri="{FF2B5EF4-FFF2-40B4-BE49-F238E27FC236}">
                <a16:creationId xmlns:a16="http://schemas.microsoft.com/office/drawing/2014/main" id="{6D2548B9-EA61-AB1F-B40A-170DD2DAF566}"/>
              </a:ext>
            </a:extLst>
          </p:cNvPr>
          <p:cNvSpPr>
            <a:spLocks noGrp="1"/>
          </p:cNvSpPr>
          <p:nvPr>
            <p:ph idx="1"/>
          </p:nvPr>
        </p:nvSpPr>
        <p:spPr>
          <a:xfrm>
            <a:off x="1055440" y="2269157"/>
            <a:ext cx="5239673" cy="2319685"/>
          </a:xfrm>
        </p:spPr>
        <p:txBody>
          <a:bodyPr rtlCol="0">
            <a:normAutofit/>
          </a:bodyPr>
          <a:lstStyle/>
          <a:p>
            <a:pPr rtl="0">
              <a:buClr>
                <a:srgbClr val="7E5B5B"/>
              </a:buClr>
            </a:pPr>
            <a:r>
              <a:rPr lang="sl-SI" sz="2400" dirty="0">
                <a:solidFill>
                  <a:srgbClr val="313D34"/>
                </a:solidFill>
                <a:latin typeface="Auto 1 Lt LF"/>
                <a:ea typeface="Segoe UI" panose="020B0502040204020203" pitchFamily="34" charset="0"/>
                <a:cs typeface="Segoe UI" panose="020B0502040204020203" pitchFamily="34" charset="0"/>
              </a:rPr>
              <a:t>Razvoj </a:t>
            </a:r>
            <a:r>
              <a:rPr lang="sl-SI" sz="2400" b="1" dirty="0">
                <a:solidFill>
                  <a:srgbClr val="313D34"/>
                </a:solidFill>
                <a:latin typeface="Auto 1 Lt LF"/>
                <a:ea typeface="Segoe UI" panose="020B0502040204020203" pitchFamily="34" charset="0"/>
                <a:cs typeface="Segoe UI" panose="020B0502040204020203" pitchFamily="34" charset="0"/>
              </a:rPr>
              <a:t>celostnega prometnega načrtovanja</a:t>
            </a:r>
            <a:r>
              <a:rPr lang="sl-SI" sz="2400" dirty="0">
                <a:solidFill>
                  <a:srgbClr val="313D34"/>
                </a:solidFill>
                <a:latin typeface="Auto 1 Lt LF"/>
                <a:ea typeface="Segoe UI" panose="020B0502040204020203" pitchFamily="34" charset="0"/>
                <a:cs typeface="Segoe UI" panose="020B0502040204020203" pitchFamily="34" charset="0"/>
              </a:rPr>
              <a:t>,</a:t>
            </a:r>
          </a:p>
          <a:p>
            <a:pPr marL="0" indent="0" rtl="0">
              <a:buClr>
                <a:srgbClr val="7E5B5B"/>
              </a:buClr>
              <a:buNone/>
            </a:pPr>
            <a:endParaRPr lang="sl-SI" sz="2400" dirty="0">
              <a:solidFill>
                <a:srgbClr val="313D34"/>
              </a:solidFill>
              <a:latin typeface="Auto 1 Lt LF"/>
              <a:ea typeface="Segoe UI" panose="020B0502040204020203" pitchFamily="34" charset="0"/>
              <a:cs typeface="Segoe UI" panose="020B0502040204020203" pitchFamily="34" charset="0"/>
            </a:endParaRPr>
          </a:p>
          <a:p>
            <a:pPr rtl="0">
              <a:buClr>
                <a:srgbClr val="7E5B5B"/>
              </a:buClr>
            </a:pPr>
            <a:r>
              <a:rPr lang="sl-SI" sz="2400" dirty="0">
                <a:solidFill>
                  <a:srgbClr val="313D34"/>
                </a:solidFill>
                <a:latin typeface="Auto 1 Lt LF"/>
                <a:ea typeface="Segoe UI" panose="020B0502040204020203" pitchFamily="34" charset="0"/>
                <a:cs typeface="Segoe UI" panose="020B0502040204020203" pitchFamily="34" charset="0"/>
              </a:rPr>
              <a:t>Usmerjanje skupnosti k razvoju </a:t>
            </a:r>
            <a:r>
              <a:rPr lang="sl-SI" sz="2400" b="1" dirty="0">
                <a:solidFill>
                  <a:srgbClr val="313D34"/>
                </a:solidFill>
                <a:latin typeface="Auto 1 Lt LF"/>
                <a:ea typeface="Segoe UI" panose="020B0502040204020203" pitchFamily="34" charset="0"/>
                <a:cs typeface="Segoe UI" panose="020B0502040204020203" pitchFamily="34" charset="0"/>
              </a:rPr>
              <a:t>trajnostnega prometa</a:t>
            </a:r>
            <a:r>
              <a:rPr lang="sl-SI" sz="2400" dirty="0">
                <a:solidFill>
                  <a:srgbClr val="313D34"/>
                </a:solidFill>
                <a:latin typeface="Auto 1 Lt LF"/>
                <a:ea typeface="Segoe UI" panose="020B0502040204020203" pitchFamily="34" charset="0"/>
                <a:cs typeface="Segoe UI" panose="020B0502040204020203" pitchFamily="34" charset="0"/>
              </a:rPr>
              <a:t>.</a:t>
            </a:r>
          </a:p>
          <a:p>
            <a:pPr rtl="0"/>
            <a:endParaRPr lang="sl-SI" dirty="0">
              <a:solidFill>
                <a:srgbClr val="313D34"/>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0" name="Picture 2" descr="Flat illustration for world car free day">
            <a:extLst>
              <a:ext uri="{FF2B5EF4-FFF2-40B4-BE49-F238E27FC236}">
                <a16:creationId xmlns:a16="http://schemas.microsoft.com/office/drawing/2014/main" id="{1C72BE3F-BA3A-5444-0D72-98429BE6E77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6744072" y="1089000"/>
            <a:ext cx="4680000"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18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9EFDDE21-D58C-6252-03F9-C2338C5A1211}"/>
            </a:ext>
          </a:extLst>
        </p:cNvPr>
        <p:cNvGrpSpPr/>
        <p:nvPr/>
      </p:nvGrpSpPr>
      <p:grpSpPr>
        <a:xfrm>
          <a:off x="0" y="0"/>
          <a:ext cx="0" cy="0"/>
          <a:chOff x="0" y="0"/>
          <a:chExt cx="0" cy="0"/>
        </a:xfrm>
      </p:grpSpPr>
      <p:sp>
        <p:nvSpPr>
          <p:cNvPr id="9" name="Pravokotnik 8">
            <a:extLst>
              <a:ext uri="{FF2B5EF4-FFF2-40B4-BE49-F238E27FC236}">
                <a16:creationId xmlns:a16="http://schemas.microsoft.com/office/drawing/2014/main" id="{307C94E5-83B6-CD01-3EA9-60C3B38DE597}"/>
              </a:ext>
            </a:extLst>
          </p:cNvPr>
          <p:cNvSpPr/>
          <p:nvPr/>
        </p:nvSpPr>
        <p:spPr>
          <a:xfrm>
            <a:off x="0" y="4077072"/>
            <a:ext cx="12192000" cy="2088232"/>
          </a:xfrm>
          <a:prstGeom prst="rect">
            <a:avLst/>
          </a:prstGeom>
          <a:solidFill>
            <a:srgbClr val="B4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4" name="Naslov 1">
            <a:extLst>
              <a:ext uri="{FF2B5EF4-FFF2-40B4-BE49-F238E27FC236}">
                <a16:creationId xmlns:a16="http://schemas.microsoft.com/office/drawing/2014/main" id="{C471436A-7DB4-473B-8F3F-5D04A29285D2}"/>
              </a:ext>
            </a:extLst>
          </p:cNvPr>
          <p:cNvSpPr txBox="1">
            <a:spLocks/>
          </p:cNvSpPr>
          <p:nvPr/>
        </p:nvSpPr>
        <p:spPr>
          <a:xfrm>
            <a:off x="841248" y="3429000"/>
            <a:ext cx="9601200" cy="1838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sl-SI" b="1" dirty="0">
                <a:solidFill>
                  <a:srgbClr val="313D34"/>
                </a:solidFill>
                <a:latin typeface="Auto 1 Lt LF"/>
                <a:ea typeface="Segoe UI" panose="020B0502040204020203" pitchFamily="34" charset="0"/>
                <a:cs typeface="Segoe UI" panose="020B0502040204020203" pitchFamily="34" charset="0"/>
              </a:rPr>
              <a:t>IZKUŠNJE IZVAJALCEV</a:t>
            </a:r>
          </a:p>
        </p:txBody>
      </p:sp>
      <p:pic>
        <p:nvPicPr>
          <p:cNvPr id="12" name="Slika 11">
            <a:extLst>
              <a:ext uri="{FF2B5EF4-FFF2-40B4-BE49-F238E27FC236}">
                <a16:creationId xmlns:a16="http://schemas.microsoft.com/office/drawing/2014/main" id="{8EA2B30D-35AA-E61D-4306-5CCD98B36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0456" y="0"/>
            <a:ext cx="1991544" cy="710763"/>
          </a:xfrm>
          <a:prstGeom prst="rect">
            <a:avLst/>
          </a:prstGeom>
        </p:spPr>
      </p:pic>
      <p:sp>
        <p:nvSpPr>
          <p:cNvPr id="3" name="Označba mesta besedila 2">
            <a:extLst>
              <a:ext uri="{FF2B5EF4-FFF2-40B4-BE49-F238E27FC236}">
                <a16:creationId xmlns:a16="http://schemas.microsoft.com/office/drawing/2014/main" id="{68D28DC4-F840-727B-E182-3DE8E69CF12B}"/>
              </a:ext>
            </a:extLst>
          </p:cNvPr>
          <p:cNvSpPr txBox="1">
            <a:spLocks/>
          </p:cNvSpPr>
          <p:nvPr/>
        </p:nvSpPr>
        <p:spPr>
          <a:xfrm>
            <a:off x="841248" y="5340096"/>
            <a:ext cx="9601200" cy="475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sl-SI" sz="1800" dirty="0">
                <a:latin typeface="Auto 1 Lt LF"/>
                <a:cs typeface="Segoe UI" panose="020B0502040204020203" pitchFamily="34" charset="0"/>
              </a:rPr>
              <a:t>Strateška preudarnost, finančna učinkovitost, široka podpora prebivalcev</a:t>
            </a:r>
            <a:endParaRPr lang="sl-SI" dirty="0">
              <a:latin typeface="Auto 1 Lt LF"/>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6839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A920A636-C4B6-DCA9-603E-A9A97A945352}"/>
            </a:ext>
          </a:extLst>
        </p:cNvPr>
        <p:cNvGrpSpPr/>
        <p:nvPr/>
      </p:nvGrpSpPr>
      <p:grpSpPr>
        <a:xfrm>
          <a:off x="0" y="0"/>
          <a:ext cx="0" cy="0"/>
          <a:chOff x="0" y="0"/>
          <a:chExt cx="0" cy="0"/>
        </a:xfrm>
      </p:grpSpPr>
      <p:sp>
        <p:nvSpPr>
          <p:cNvPr id="3" name="Označba mesta za vsebino 2">
            <a:extLst>
              <a:ext uri="{FF2B5EF4-FFF2-40B4-BE49-F238E27FC236}">
                <a16:creationId xmlns:a16="http://schemas.microsoft.com/office/drawing/2014/main" id="{44C72071-F10F-2B08-3F12-347B8EB1A947}"/>
              </a:ext>
            </a:extLst>
          </p:cNvPr>
          <p:cNvSpPr>
            <a:spLocks noGrp="1"/>
          </p:cNvSpPr>
          <p:nvPr>
            <p:ph idx="1"/>
          </p:nvPr>
        </p:nvSpPr>
        <p:spPr>
          <a:xfrm>
            <a:off x="838200" y="620688"/>
            <a:ext cx="10515600" cy="5556275"/>
          </a:xfrm>
        </p:spPr>
        <p:txBody>
          <a:bodyPr rtlCol="0">
            <a:normAutofit/>
          </a:bodyPr>
          <a:lstStyle/>
          <a:p>
            <a:pPr marL="0" indent="0" rtl="0">
              <a:buClr>
                <a:srgbClr val="6AA342"/>
              </a:buClr>
              <a:buNone/>
            </a:pPr>
            <a:r>
              <a:rPr lang="sl-SI" dirty="0">
                <a:solidFill>
                  <a:srgbClr val="313D34"/>
                </a:solidFill>
                <a:latin typeface="Auto 1 Lt LF"/>
                <a:cs typeface="Segoe UI" panose="020B0502040204020203" pitchFamily="34" charset="0"/>
              </a:rPr>
              <a:t>Pristop k izzivom prometa, ki </a:t>
            </a:r>
            <a:r>
              <a:rPr lang="sl-SI" b="1" dirty="0">
                <a:solidFill>
                  <a:srgbClr val="313D34"/>
                </a:solidFill>
                <a:latin typeface="Auto 1 Lt LF"/>
                <a:cs typeface="Segoe UI" panose="020B0502040204020203" pitchFamily="34" charset="0"/>
              </a:rPr>
              <a:t>nadgrajuje obstoječe načrtovalske prakse</a:t>
            </a:r>
            <a:r>
              <a:rPr lang="sl-SI" dirty="0">
                <a:solidFill>
                  <a:srgbClr val="313D34"/>
                </a:solidFill>
                <a:latin typeface="Auto 1 Lt LF"/>
                <a:cs typeface="Segoe UI" panose="020B0502040204020203" pitchFamily="34" charset="0"/>
              </a:rPr>
              <a:t> (jih ne zavrača) s kakovostnim zagotavljanjem raznovrstnosti prometnih načinov, mobilnosti prebivalcev in dostopnosti območij oziroma storitev.</a:t>
            </a:r>
          </a:p>
        </p:txBody>
      </p:sp>
      <p:pic>
        <p:nvPicPr>
          <p:cNvPr id="8" name="Slika 7">
            <a:extLst>
              <a:ext uri="{FF2B5EF4-FFF2-40B4-BE49-F238E27FC236}">
                <a16:creationId xmlns:a16="http://schemas.microsoft.com/office/drawing/2014/main" id="{C37679BB-3B83-8F6B-FBD7-241A7D89BC9E}"/>
              </a:ext>
            </a:extLst>
          </p:cNvPr>
          <p:cNvPicPr>
            <a:picLocks noChangeAspect="1"/>
          </p:cNvPicPr>
          <p:nvPr/>
        </p:nvPicPr>
        <p:blipFill>
          <a:blip r:embed="rId3"/>
          <a:stretch>
            <a:fillRect/>
          </a:stretch>
        </p:blipFill>
        <p:spPr>
          <a:xfrm>
            <a:off x="911424" y="1893996"/>
            <a:ext cx="10210155" cy="4310617"/>
          </a:xfrm>
          <a:prstGeom prst="rect">
            <a:avLst/>
          </a:prstGeom>
        </p:spPr>
      </p:pic>
    </p:spTree>
    <p:extLst>
      <p:ext uri="{BB962C8B-B14F-4D97-AF65-F5344CB8AC3E}">
        <p14:creationId xmlns:p14="http://schemas.microsoft.com/office/powerpoint/2010/main" val="22173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C88E4051-FCE1-42AC-F9DE-25E65AF62BD4}"/>
            </a:ext>
          </a:extLst>
        </p:cNvPr>
        <p:cNvGrpSpPr/>
        <p:nvPr/>
      </p:nvGrpSpPr>
      <p:grpSpPr>
        <a:xfrm>
          <a:off x="0" y="0"/>
          <a:ext cx="0" cy="0"/>
          <a:chOff x="0" y="0"/>
          <a:chExt cx="0" cy="0"/>
        </a:xfrm>
      </p:grpSpPr>
      <p:sp>
        <p:nvSpPr>
          <p:cNvPr id="9" name="Pravokotnik 8">
            <a:extLst>
              <a:ext uri="{FF2B5EF4-FFF2-40B4-BE49-F238E27FC236}">
                <a16:creationId xmlns:a16="http://schemas.microsoft.com/office/drawing/2014/main" id="{C5505C0A-68B9-3A7C-BE81-8C57E1481E25}"/>
              </a:ext>
            </a:extLst>
          </p:cNvPr>
          <p:cNvSpPr/>
          <p:nvPr/>
        </p:nvSpPr>
        <p:spPr>
          <a:xfrm>
            <a:off x="0" y="4077072"/>
            <a:ext cx="12192000" cy="2088232"/>
          </a:xfrm>
          <a:prstGeom prst="rect">
            <a:avLst/>
          </a:prstGeom>
          <a:solidFill>
            <a:srgbClr val="B4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4" name="Naslov 1">
            <a:extLst>
              <a:ext uri="{FF2B5EF4-FFF2-40B4-BE49-F238E27FC236}">
                <a16:creationId xmlns:a16="http://schemas.microsoft.com/office/drawing/2014/main" id="{6267CC0B-EBE6-7091-C788-D2A20D6C3569}"/>
              </a:ext>
            </a:extLst>
          </p:cNvPr>
          <p:cNvSpPr txBox="1">
            <a:spLocks/>
          </p:cNvSpPr>
          <p:nvPr/>
        </p:nvSpPr>
        <p:spPr>
          <a:xfrm>
            <a:off x="841248" y="3429000"/>
            <a:ext cx="9601200" cy="1838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sl-SI" b="1" dirty="0">
                <a:solidFill>
                  <a:srgbClr val="313D34"/>
                </a:solidFill>
                <a:latin typeface="Auto 1 Lt LF"/>
                <a:ea typeface="Segoe UI" panose="020B0502040204020203" pitchFamily="34" charset="0"/>
                <a:cs typeface="Segoe UI" panose="020B0502040204020203" pitchFamily="34" charset="0"/>
              </a:rPr>
              <a:t>PRIMERI</a:t>
            </a:r>
          </a:p>
        </p:txBody>
      </p:sp>
      <p:pic>
        <p:nvPicPr>
          <p:cNvPr id="12" name="Slika 11">
            <a:extLst>
              <a:ext uri="{FF2B5EF4-FFF2-40B4-BE49-F238E27FC236}">
                <a16:creationId xmlns:a16="http://schemas.microsoft.com/office/drawing/2014/main" id="{A52F16F8-EF03-7AA2-5079-5476E6E9AF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0456" y="0"/>
            <a:ext cx="1991544" cy="710763"/>
          </a:xfrm>
          <a:prstGeom prst="rect">
            <a:avLst/>
          </a:prstGeom>
        </p:spPr>
      </p:pic>
      <p:sp>
        <p:nvSpPr>
          <p:cNvPr id="2" name="Označba mesta besedila 2">
            <a:extLst>
              <a:ext uri="{FF2B5EF4-FFF2-40B4-BE49-F238E27FC236}">
                <a16:creationId xmlns:a16="http://schemas.microsoft.com/office/drawing/2014/main" id="{5C4D4D9C-CE10-A02E-2A54-87DF612E6720}"/>
              </a:ext>
            </a:extLst>
          </p:cNvPr>
          <p:cNvSpPr txBox="1">
            <a:spLocks/>
          </p:cNvSpPr>
          <p:nvPr/>
        </p:nvSpPr>
        <p:spPr>
          <a:xfrm>
            <a:off x="841248" y="5340096"/>
            <a:ext cx="9601200" cy="475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a:lstStyle>
          <a:p>
            <a:pPr>
              <a:buClr>
                <a:schemeClr val="tx1"/>
              </a:buClr>
            </a:pPr>
            <a:r>
              <a:rPr lang="sl-SI" sz="1800" dirty="0">
                <a:latin typeface="Auto 1 Lt LF"/>
                <a:cs typeface="Segoe UI" panose="020B0502040204020203" pitchFamily="34" charset="0"/>
              </a:rPr>
              <a:t>40 % slovenskih občin že ima izdelano CPS</a:t>
            </a:r>
          </a:p>
          <a:p>
            <a:pPr marL="0" indent="0">
              <a:buNone/>
            </a:pPr>
            <a:endParaRPr lang="sl-SI" dirty="0">
              <a:latin typeface="Auto 1 Lt LF"/>
              <a:ea typeface="Segoe UI" panose="020B0502040204020203" pitchFamily="34" charset="0"/>
              <a:cs typeface="Segoe UI" panose="020B0502040204020203" pitchFamily="34" charset="0"/>
            </a:endParaRPr>
          </a:p>
        </p:txBody>
      </p:sp>
      <p:sp>
        <p:nvSpPr>
          <p:cNvPr id="6" name="PoljeZBesedilom 5">
            <a:extLst>
              <a:ext uri="{FF2B5EF4-FFF2-40B4-BE49-F238E27FC236}">
                <a16:creationId xmlns:a16="http://schemas.microsoft.com/office/drawing/2014/main" id="{DEA95CEC-6DFF-2BA7-F97B-E2DDFFB33698}"/>
              </a:ext>
            </a:extLst>
          </p:cNvPr>
          <p:cNvSpPr txBox="1"/>
          <p:nvPr/>
        </p:nvSpPr>
        <p:spPr>
          <a:xfrm>
            <a:off x="841248" y="5703495"/>
            <a:ext cx="11951496" cy="369332"/>
          </a:xfrm>
          <a:prstGeom prst="rect">
            <a:avLst/>
          </a:prstGeom>
          <a:noFill/>
        </p:spPr>
        <p:txBody>
          <a:bodyPr wrap="square">
            <a:spAutoFit/>
          </a:bodyPr>
          <a:lstStyle/>
          <a:p>
            <a:pPr marL="285750" indent="-285750">
              <a:buFont typeface="Arial" panose="020B0604020202020204" pitchFamily="34" charset="0"/>
              <a:buChar char="•"/>
            </a:pPr>
            <a:r>
              <a:rPr lang="sl-SI" dirty="0">
                <a:latin typeface="Auto 1 Lt LF"/>
                <a:cs typeface="Segoe UI" panose="020B0502040204020203" pitchFamily="34" charset="0"/>
              </a:rPr>
              <a:t>večina evropskih mest z vrha </a:t>
            </a:r>
            <a:r>
              <a:rPr lang="sl-SI" dirty="0" err="1">
                <a:latin typeface="Auto 1 Lt LF"/>
                <a:cs typeface="Segoe UI" panose="020B0502040204020203" pitchFamily="34" charset="0"/>
              </a:rPr>
              <a:t>Mercerjeve</a:t>
            </a:r>
            <a:r>
              <a:rPr lang="sl-SI" dirty="0">
                <a:latin typeface="Auto 1 Lt LF"/>
                <a:cs typeface="Segoe UI" panose="020B0502040204020203" pitchFamily="34" charset="0"/>
              </a:rPr>
              <a:t> lestvice kakovosti bivanja ima sprejeto CPS </a:t>
            </a:r>
          </a:p>
        </p:txBody>
      </p:sp>
      <p:pic>
        <p:nvPicPr>
          <p:cNvPr id="14" name="Slika 13">
            <a:extLst>
              <a:ext uri="{FF2B5EF4-FFF2-40B4-BE49-F238E27FC236}">
                <a16:creationId xmlns:a16="http://schemas.microsoft.com/office/drawing/2014/main" id="{4A01B971-51C2-E2ED-4E4D-80F85B558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9736" y="797310"/>
            <a:ext cx="6240016" cy="4291044"/>
          </a:xfrm>
          <a:prstGeom prst="rect">
            <a:avLst/>
          </a:prstGeom>
        </p:spPr>
      </p:pic>
    </p:spTree>
    <p:extLst>
      <p:ext uri="{BB962C8B-B14F-4D97-AF65-F5344CB8AC3E}">
        <p14:creationId xmlns:p14="http://schemas.microsoft.com/office/powerpoint/2010/main" val="320793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KICA MESTA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671_TF03031010" id="{F787AE40-7BD1-4886-8B67-A32EE341723E}" vid="{372C1F7E-CD95-44B3-A396-A38074456809}"/>
    </a:ext>
  </a:extLst>
</a:theme>
</file>

<file path=ppt/theme/theme2.xml><?xml version="1.0" encoding="utf-8"?>
<a:theme xmlns:a="http://schemas.openxmlformats.org/drawingml/2006/main" name="Officeova tema">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33FC76ACA438A4394A778F30F30EAA3" ma:contentTypeVersion="14" ma:contentTypeDescription="Ustvari nov dokument." ma:contentTypeScope="" ma:versionID="62299d906fdb733a177bb2d5fe3b756f">
  <xsd:schema xmlns:xsd="http://www.w3.org/2001/XMLSchema" xmlns:xs="http://www.w3.org/2001/XMLSchema" xmlns:p="http://schemas.microsoft.com/office/2006/metadata/properties" xmlns:ns2="df1423b4-e4be-4a42-b359-912d7f15439f" xmlns:ns3="fa4051d1-cb62-4f0b-961b-fe009faed626" targetNamespace="http://schemas.microsoft.com/office/2006/metadata/properties" ma:root="true" ma:fieldsID="0d82bcf84443da3f4fc027ee2ceed9fe" ns2:_="" ns3:_="">
    <xsd:import namespace="df1423b4-e4be-4a42-b359-912d7f15439f"/>
    <xsd:import namespace="fa4051d1-cb62-4f0b-961b-fe009faed62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423b4-e4be-4a42-b359-912d7f1543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Oznake slike" ma:readOnly="false" ma:fieldId="{5cf76f15-5ced-4ddc-b409-7134ff3c332f}" ma:taxonomyMulti="true" ma:sspId="1bca6fe4-e4b2-4e78-99bd-48a71b2596d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4051d1-cb62-4f0b-961b-fe009faed62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f780e2d-95b1-456f-90cc-f5cef1a4dddf}" ma:internalName="TaxCatchAll" ma:showField="CatchAllData" ma:web="fa4051d1-cb62-4f0b-961b-fe009faed62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5610C7-9C2B-4CBD-B97E-7F8327F56B19}">
  <ds:schemaRefs>
    <ds:schemaRef ds:uri="http://schemas.microsoft.com/sharepoint/v3/contenttype/forms"/>
  </ds:schemaRefs>
</ds:datastoreItem>
</file>

<file path=customXml/itemProps2.xml><?xml version="1.0" encoding="utf-8"?>
<ds:datastoreItem xmlns:ds="http://schemas.openxmlformats.org/officeDocument/2006/customXml" ds:itemID="{96DEBD44-6C7C-4916-B00E-93A9104C71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1423b4-e4be-4a42-b359-912d7f15439f"/>
    <ds:schemaRef ds:uri="fa4051d1-cb62-4f0b-961b-fe009faed6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1841</TotalTime>
  <Words>1471</Words>
  <Application>Microsoft Office PowerPoint</Application>
  <PresentationFormat>Širokozaslonsko</PresentationFormat>
  <Paragraphs>158</Paragraphs>
  <Slides>22</Slides>
  <Notes>22</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22</vt:i4>
      </vt:variant>
    </vt:vector>
  </HeadingPairs>
  <TitlesOfParts>
    <vt:vector size="30" baseType="lpstr">
      <vt:lpstr>Arial</vt:lpstr>
      <vt:lpstr>Auto 1 Lt LF</vt:lpstr>
      <vt:lpstr>Calibri</vt:lpstr>
      <vt:lpstr>Century Schoolbook</vt:lpstr>
      <vt:lpstr>Corbel</vt:lpstr>
      <vt:lpstr>Open Sans</vt:lpstr>
      <vt:lpstr>Segoe UI</vt:lpstr>
      <vt:lpstr>SKICA MESTA 16X9</vt:lpstr>
      <vt:lpstr>OBČINSKA CELOSTNA PROMETNA STRATEGIJA (OCPS) OBČINE ČRNOMELJ</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Postavitev naslova</dc:title>
  <dc:creator>Lucija Gritli</dc:creator>
  <cp:lastModifiedBy>Anita Jamšek</cp:lastModifiedBy>
  <cp:revision>179</cp:revision>
  <dcterms:created xsi:type="dcterms:W3CDTF">2022-05-25T06:32:27Z</dcterms:created>
  <dcterms:modified xsi:type="dcterms:W3CDTF">2024-07-12T08:37:17Z</dcterms:modified>
</cp:coreProperties>
</file>